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theme/theme1.xml" ContentType="application/vnd.openxmlformats-officedocument.theme+xml"/>
  <Override PartName="/ppt/notesMasters/notesMaster1.xml" ContentType="application/vnd.openxmlformats-officedocument.presentationml.notesMaster+xml"/>
  <Override PartName="/ppt/charts/chart3.xml" ContentType="application/vnd.openxmlformats-officedocument.drawingml.chart+xml"/>
  <Override PartName="/ppt/charts/chart5.xml" ContentType="application/vnd.openxmlformats-officedocument.drawingml.chart+xml"/>
  <Override PartName="/ppt/charts/chart4.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290" r:id="rId4"/>
    <p:sldId id="292" r:id="rId5"/>
    <p:sldId id="293" r:id="rId6"/>
    <p:sldId id="300" r:id="rId7"/>
    <p:sldId id="269" r:id="rId8"/>
    <p:sldId id="264" r:id="rId9"/>
    <p:sldId id="297" r:id="rId10"/>
    <p:sldId id="298" r:id="rId11"/>
    <p:sldId id="299" r:id="rId12"/>
    <p:sldId id="271" r:id="rId13"/>
    <p:sldId id="265" r:id="rId14"/>
    <p:sldId id="280" r:id="rId15"/>
    <p:sldId id="281" r:id="rId16"/>
    <p:sldId id="282" r:id="rId17"/>
    <p:sldId id="283" r:id="rId18"/>
    <p:sldId id="284" r:id="rId19"/>
    <p:sldId id="285" r:id="rId20"/>
    <p:sldId id="301" r:id="rId21"/>
    <p:sldId id="286" r:id="rId22"/>
    <p:sldId id="302" r:id="rId23"/>
    <p:sldId id="304" r:id="rId24"/>
    <p:sldId id="270" r:id="rId25"/>
    <p:sldId id="266" r:id="rId26"/>
    <p:sldId id="272" r:id="rId27"/>
    <p:sldId id="305" r:id="rId28"/>
    <p:sldId id="306" r:id="rId29"/>
    <p:sldId id="294" r:id="rId30"/>
    <p:sldId id="274" r:id="rId31"/>
    <p:sldId id="267" r:id="rId32"/>
    <p:sldId id="259" r:id="rId33"/>
    <p:sldId id="275" r:id="rId34"/>
    <p:sldId id="276" r:id="rId35"/>
    <p:sldId id="277" r:id="rId36"/>
    <p:sldId id="278" r:id="rId37"/>
    <p:sldId id="279" r:id="rId38"/>
    <p:sldId id="288" r:id="rId39"/>
    <p:sldId id="289" r:id="rId40"/>
    <p:sldId id="273" r:id="rId41"/>
    <p:sldId id="26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C26"/>
    <a:srgbClr val="F5F5F5"/>
    <a:srgbClr val="F8F5FA"/>
    <a:srgbClr val="C1133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558"/>
  </p:normalViewPr>
  <p:slideViewPr>
    <p:cSldViewPr snapToGrid="0" snapToObjects="1">
      <p:cViewPr varScale="1">
        <p:scale>
          <a:sx n="109" d="100"/>
          <a:sy n="109" d="100"/>
        </p:scale>
        <p:origin x="216"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barChart>
        <c:barDir val="col"/>
        <c:grouping val="clustered"/>
        <c:varyColors val="0"/>
        <c:ser>
          <c:idx val="0"/>
          <c:order val="0"/>
          <c:tx>
            <c:strRef>
              <c:f>Sheet1!$A$2</c:f>
              <c:strCache>
                <c:ptCount val="1"/>
                <c:pt idx="0">
                  <c:v>Mar-21</c:v>
                </c:pt>
              </c:strCache>
            </c:strRef>
          </c:tx>
          <c:spPr>
            <a:solidFill>
              <a:schemeClr val="accent4">
                <a:tint val="40000"/>
              </a:schemeClr>
            </a:solidFill>
            <a:ln>
              <a:noFill/>
            </a:ln>
            <a:effectLst/>
          </c:spPr>
          <c:invertIfNegative val="0"/>
          <c:cat>
            <c:strRef>
              <c:f>Sheet1!$B$1</c:f>
              <c:strCache>
                <c:ptCount val="1"/>
                <c:pt idx="0">
                  <c:v>Minutes</c:v>
                </c:pt>
              </c:strCache>
            </c:strRef>
          </c:cat>
          <c:val>
            <c:numRef>
              <c:f>Sheet1!$B$2</c:f>
              <c:numCache>
                <c:formatCode>General</c:formatCode>
                <c:ptCount val="1"/>
                <c:pt idx="0">
                  <c:v>0</c:v>
                </c:pt>
              </c:numCache>
            </c:numRef>
          </c:val>
          <c:extLst>
            <c:ext xmlns:c16="http://schemas.microsoft.com/office/drawing/2014/chart" uri="{C3380CC4-5D6E-409C-BE32-E72D297353CC}">
              <c16:uniqueId val="{00000000-74A7-604F-9475-F6F07A91E91E}"/>
            </c:ext>
          </c:extLst>
        </c:ser>
        <c:ser>
          <c:idx val="1"/>
          <c:order val="1"/>
          <c:tx>
            <c:strRef>
              <c:f>Sheet1!$A$3</c:f>
              <c:strCache>
                <c:ptCount val="1"/>
                <c:pt idx="0">
                  <c:v>Apr-20</c:v>
                </c:pt>
              </c:strCache>
            </c:strRef>
          </c:tx>
          <c:spPr>
            <a:solidFill>
              <a:schemeClr val="accent4">
                <a:tint val="50000"/>
              </a:schemeClr>
            </a:solidFill>
            <a:ln>
              <a:noFill/>
            </a:ln>
            <a:effectLst/>
          </c:spPr>
          <c:invertIfNegative val="0"/>
          <c:cat>
            <c:strRef>
              <c:f>Sheet1!$B$1</c:f>
              <c:strCache>
                <c:ptCount val="1"/>
                <c:pt idx="0">
                  <c:v>Minutes</c:v>
                </c:pt>
              </c:strCache>
            </c:strRef>
          </c:cat>
          <c:val>
            <c:numRef>
              <c:f>Sheet1!$B$3</c:f>
              <c:numCache>
                <c:formatCode>General</c:formatCode>
                <c:ptCount val="1"/>
                <c:pt idx="0">
                  <c:v>0</c:v>
                </c:pt>
              </c:numCache>
            </c:numRef>
          </c:val>
          <c:extLst>
            <c:ext xmlns:c16="http://schemas.microsoft.com/office/drawing/2014/chart" uri="{C3380CC4-5D6E-409C-BE32-E72D297353CC}">
              <c16:uniqueId val="{00000001-74A7-604F-9475-F6F07A91E91E}"/>
            </c:ext>
          </c:extLst>
        </c:ser>
        <c:ser>
          <c:idx val="2"/>
          <c:order val="2"/>
          <c:tx>
            <c:strRef>
              <c:f>Sheet1!$A$4</c:f>
              <c:strCache>
                <c:ptCount val="1"/>
                <c:pt idx="0">
                  <c:v>May-20</c:v>
                </c:pt>
              </c:strCache>
            </c:strRef>
          </c:tx>
          <c:spPr>
            <a:solidFill>
              <a:srgbClr val="F7BC26"/>
            </a:solidFill>
            <a:ln>
              <a:noFill/>
            </a:ln>
            <a:effectLst/>
          </c:spPr>
          <c:invertIfNegative val="0"/>
          <c:cat>
            <c:strRef>
              <c:f>Sheet1!$B$1</c:f>
              <c:strCache>
                <c:ptCount val="1"/>
                <c:pt idx="0">
                  <c:v>Minutes</c:v>
                </c:pt>
              </c:strCache>
            </c:strRef>
          </c:cat>
          <c:val>
            <c:numRef>
              <c:f>Sheet1!$B$4</c:f>
              <c:numCache>
                <c:formatCode>General</c:formatCode>
                <c:ptCount val="1"/>
                <c:pt idx="0">
                  <c:v>90</c:v>
                </c:pt>
              </c:numCache>
            </c:numRef>
          </c:val>
          <c:extLst>
            <c:ext xmlns:c16="http://schemas.microsoft.com/office/drawing/2014/chart" uri="{C3380CC4-5D6E-409C-BE32-E72D297353CC}">
              <c16:uniqueId val="{00000002-74A7-604F-9475-F6F07A91E91E}"/>
            </c:ext>
          </c:extLst>
        </c:ser>
        <c:ser>
          <c:idx val="3"/>
          <c:order val="3"/>
          <c:tx>
            <c:strRef>
              <c:f>Sheet1!$A$5</c:f>
              <c:strCache>
                <c:ptCount val="1"/>
                <c:pt idx="0">
                  <c:v>Jun-20</c:v>
                </c:pt>
              </c:strCache>
            </c:strRef>
          </c:tx>
          <c:spPr>
            <a:solidFill>
              <a:srgbClr val="F7BC26"/>
            </a:solidFill>
            <a:ln>
              <a:noFill/>
            </a:ln>
            <a:effectLst/>
          </c:spPr>
          <c:invertIfNegative val="0"/>
          <c:cat>
            <c:strRef>
              <c:f>Sheet1!$B$1</c:f>
              <c:strCache>
                <c:ptCount val="1"/>
                <c:pt idx="0">
                  <c:v>Minutes</c:v>
                </c:pt>
              </c:strCache>
            </c:strRef>
          </c:cat>
          <c:val>
            <c:numRef>
              <c:f>Sheet1!$B$5</c:f>
              <c:numCache>
                <c:formatCode>General</c:formatCode>
                <c:ptCount val="1"/>
                <c:pt idx="0">
                  <c:v>555</c:v>
                </c:pt>
              </c:numCache>
            </c:numRef>
          </c:val>
          <c:extLst>
            <c:ext xmlns:c16="http://schemas.microsoft.com/office/drawing/2014/chart" uri="{C3380CC4-5D6E-409C-BE32-E72D297353CC}">
              <c16:uniqueId val="{00000003-74A7-604F-9475-F6F07A91E91E}"/>
            </c:ext>
          </c:extLst>
        </c:ser>
        <c:ser>
          <c:idx val="4"/>
          <c:order val="4"/>
          <c:tx>
            <c:strRef>
              <c:f>Sheet1!$A$6</c:f>
              <c:strCache>
                <c:ptCount val="1"/>
                <c:pt idx="0">
                  <c:v>Jul-20</c:v>
                </c:pt>
              </c:strCache>
            </c:strRef>
          </c:tx>
          <c:spPr>
            <a:solidFill>
              <a:srgbClr val="F7BC26"/>
            </a:solidFill>
            <a:ln>
              <a:noFill/>
            </a:ln>
            <a:effectLst/>
          </c:spPr>
          <c:invertIfNegative val="0"/>
          <c:cat>
            <c:strRef>
              <c:f>Sheet1!$B$1</c:f>
              <c:strCache>
                <c:ptCount val="1"/>
                <c:pt idx="0">
                  <c:v>Minutes</c:v>
                </c:pt>
              </c:strCache>
            </c:strRef>
          </c:cat>
          <c:val>
            <c:numRef>
              <c:f>Sheet1!$B$6</c:f>
              <c:numCache>
                <c:formatCode>General</c:formatCode>
                <c:ptCount val="1"/>
                <c:pt idx="0">
                  <c:v>2655</c:v>
                </c:pt>
              </c:numCache>
            </c:numRef>
          </c:val>
          <c:extLst>
            <c:ext xmlns:c16="http://schemas.microsoft.com/office/drawing/2014/chart" uri="{C3380CC4-5D6E-409C-BE32-E72D297353CC}">
              <c16:uniqueId val="{00000004-74A7-604F-9475-F6F07A91E91E}"/>
            </c:ext>
          </c:extLst>
        </c:ser>
        <c:ser>
          <c:idx val="5"/>
          <c:order val="5"/>
          <c:tx>
            <c:strRef>
              <c:f>Sheet1!$A$7</c:f>
              <c:strCache>
                <c:ptCount val="1"/>
                <c:pt idx="0">
                  <c:v>Aug-20</c:v>
                </c:pt>
              </c:strCache>
            </c:strRef>
          </c:tx>
          <c:spPr>
            <a:solidFill>
              <a:srgbClr val="F7BC26"/>
            </a:solidFill>
            <a:ln>
              <a:noFill/>
            </a:ln>
            <a:effectLst/>
          </c:spPr>
          <c:invertIfNegative val="0"/>
          <c:cat>
            <c:strRef>
              <c:f>Sheet1!$B$1</c:f>
              <c:strCache>
                <c:ptCount val="1"/>
                <c:pt idx="0">
                  <c:v>Minutes</c:v>
                </c:pt>
              </c:strCache>
            </c:strRef>
          </c:cat>
          <c:val>
            <c:numRef>
              <c:f>Sheet1!$B$7</c:f>
              <c:numCache>
                <c:formatCode>General</c:formatCode>
                <c:ptCount val="1"/>
                <c:pt idx="0">
                  <c:v>3795</c:v>
                </c:pt>
              </c:numCache>
            </c:numRef>
          </c:val>
          <c:extLst>
            <c:ext xmlns:c16="http://schemas.microsoft.com/office/drawing/2014/chart" uri="{C3380CC4-5D6E-409C-BE32-E72D297353CC}">
              <c16:uniqueId val="{00000005-74A7-604F-9475-F6F07A91E91E}"/>
            </c:ext>
          </c:extLst>
        </c:ser>
        <c:ser>
          <c:idx val="6"/>
          <c:order val="6"/>
          <c:tx>
            <c:strRef>
              <c:f>Sheet1!$A$8</c:f>
              <c:strCache>
                <c:ptCount val="1"/>
                <c:pt idx="0">
                  <c:v>Sep-20</c:v>
                </c:pt>
              </c:strCache>
            </c:strRef>
          </c:tx>
          <c:spPr>
            <a:solidFill>
              <a:srgbClr val="F7BC26"/>
            </a:solidFill>
            <a:ln>
              <a:noFill/>
            </a:ln>
            <a:effectLst/>
          </c:spPr>
          <c:invertIfNegative val="0"/>
          <c:cat>
            <c:strRef>
              <c:f>Sheet1!$B$1</c:f>
              <c:strCache>
                <c:ptCount val="1"/>
                <c:pt idx="0">
                  <c:v>Minutes</c:v>
                </c:pt>
              </c:strCache>
            </c:strRef>
          </c:cat>
          <c:val>
            <c:numRef>
              <c:f>Sheet1!$B$8</c:f>
              <c:numCache>
                <c:formatCode>General</c:formatCode>
                <c:ptCount val="1"/>
                <c:pt idx="0">
                  <c:v>3780</c:v>
                </c:pt>
              </c:numCache>
            </c:numRef>
          </c:val>
          <c:extLst>
            <c:ext xmlns:c16="http://schemas.microsoft.com/office/drawing/2014/chart" uri="{C3380CC4-5D6E-409C-BE32-E72D297353CC}">
              <c16:uniqueId val="{00000006-74A7-604F-9475-F6F07A91E91E}"/>
            </c:ext>
          </c:extLst>
        </c:ser>
        <c:ser>
          <c:idx val="7"/>
          <c:order val="7"/>
          <c:tx>
            <c:strRef>
              <c:f>Sheet1!$A$9</c:f>
              <c:strCache>
                <c:ptCount val="1"/>
                <c:pt idx="0">
                  <c:v>Oct-20</c:v>
                </c:pt>
              </c:strCache>
            </c:strRef>
          </c:tx>
          <c:spPr>
            <a:solidFill>
              <a:srgbClr val="F7BC26"/>
            </a:solidFill>
            <a:ln>
              <a:noFill/>
            </a:ln>
            <a:effectLst/>
          </c:spPr>
          <c:invertIfNegative val="0"/>
          <c:cat>
            <c:strRef>
              <c:f>Sheet1!$B$1</c:f>
              <c:strCache>
                <c:ptCount val="1"/>
                <c:pt idx="0">
                  <c:v>Minutes</c:v>
                </c:pt>
              </c:strCache>
            </c:strRef>
          </c:cat>
          <c:val>
            <c:numRef>
              <c:f>Sheet1!$B$9</c:f>
              <c:numCache>
                <c:formatCode>General</c:formatCode>
                <c:ptCount val="1"/>
                <c:pt idx="0">
                  <c:v>2145</c:v>
                </c:pt>
              </c:numCache>
            </c:numRef>
          </c:val>
          <c:extLst>
            <c:ext xmlns:c16="http://schemas.microsoft.com/office/drawing/2014/chart" uri="{C3380CC4-5D6E-409C-BE32-E72D297353CC}">
              <c16:uniqueId val="{00000007-74A7-604F-9475-F6F07A91E91E}"/>
            </c:ext>
          </c:extLst>
        </c:ser>
        <c:ser>
          <c:idx val="8"/>
          <c:order val="8"/>
          <c:tx>
            <c:strRef>
              <c:f>Sheet1!$A$10</c:f>
              <c:strCache>
                <c:ptCount val="1"/>
                <c:pt idx="0">
                  <c:v>Nov-20</c:v>
                </c:pt>
              </c:strCache>
            </c:strRef>
          </c:tx>
          <c:spPr>
            <a:solidFill>
              <a:srgbClr val="F7BC26"/>
            </a:solidFill>
            <a:ln>
              <a:noFill/>
            </a:ln>
            <a:effectLst/>
          </c:spPr>
          <c:invertIfNegative val="0"/>
          <c:cat>
            <c:strRef>
              <c:f>Sheet1!$B$1</c:f>
              <c:strCache>
                <c:ptCount val="1"/>
                <c:pt idx="0">
                  <c:v>Minutes</c:v>
                </c:pt>
              </c:strCache>
            </c:strRef>
          </c:cat>
          <c:val>
            <c:numRef>
              <c:f>Sheet1!$B$10</c:f>
              <c:numCache>
                <c:formatCode>General</c:formatCode>
                <c:ptCount val="1"/>
                <c:pt idx="0">
                  <c:v>2355</c:v>
                </c:pt>
              </c:numCache>
            </c:numRef>
          </c:val>
          <c:extLst>
            <c:ext xmlns:c16="http://schemas.microsoft.com/office/drawing/2014/chart" uri="{C3380CC4-5D6E-409C-BE32-E72D297353CC}">
              <c16:uniqueId val="{00000008-74A7-604F-9475-F6F07A91E91E}"/>
            </c:ext>
          </c:extLst>
        </c:ser>
        <c:ser>
          <c:idx val="9"/>
          <c:order val="9"/>
          <c:tx>
            <c:strRef>
              <c:f>Sheet1!$A$11</c:f>
              <c:strCache>
                <c:ptCount val="1"/>
                <c:pt idx="0">
                  <c:v>Dec-20</c:v>
                </c:pt>
              </c:strCache>
            </c:strRef>
          </c:tx>
          <c:spPr>
            <a:solidFill>
              <a:srgbClr val="F7BC26"/>
            </a:solidFill>
            <a:ln>
              <a:noFill/>
            </a:ln>
            <a:effectLst/>
          </c:spPr>
          <c:invertIfNegative val="0"/>
          <c:cat>
            <c:strRef>
              <c:f>Sheet1!$B$1</c:f>
              <c:strCache>
                <c:ptCount val="1"/>
                <c:pt idx="0">
                  <c:v>Minutes</c:v>
                </c:pt>
              </c:strCache>
            </c:strRef>
          </c:cat>
          <c:val>
            <c:numRef>
              <c:f>Sheet1!$B$11</c:f>
              <c:numCache>
                <c:formatCode>General</c:formatCode>
                <c:ptCount val="1"/>
                <c:pt idx="0">
                  <c:v>3810</c:v>
                </c:pt>
              </c:numCache>
            </c:numRef>
          </c:val>
          <c:extLst>
            <c:ext xmlns:c16="http://schemas.microsoft.com/office/drawing/2014/chart" uri="{C3380CC4-5D6E-409C-BE32-E72D297353CC}">
              <c16:uniqueId val="{00000009-74A7-604F-9475-F6F07A91E91E}"/>
            </c:ext>
          </c:extLst>
        </c:ser>
        <c:ser>
          <c:idx val="10"/>
          <c:order val="10"/>
          <c:tx>
            <c:strRef>
              <c:f>Sheet1!$A$12</c:f>
              <c:strCache>
                <c:ptCount val="1"/>
                <c:pt idx="0">
                  <c:v>Jan-21</c:v>
                </c:pt>
              </c:strCache>
            </c:strRef>
          </c:tx>
          <c:spPr>
            <a:solidFill>
              <a:srgbClr val="F7BC26"/>
            </a:solidFill>
            <a:ln>
              <a:noFill/>
            </a:ln>
            <a:effectLst/>
          </c:spPr>
          <c:invertIfNegative val="0"/>
          <c:cat>
            <c:strRef>
              <c:f>Sheet1!$B$1</c:f>
              <c:strCache>
                <c:ptCount val="1"/>
                <c:pt idx="0">
                  <c:v>Minutes</c:v>
                </c:pt>
              </c:strCache>
            </c:strRef>
          </c:cat>
          <c:val>
            <c:numRef>
              <c:f>Sheet1!$B$12</c:f>
              <c:numCache>
                <c:formatCode>General</c:formatCode>
                <c:ptCount val="1"/>
                <c:pt idx="0">
                  <c:v>4440</c:v>
                </c:pt>
              </c:numCache>
            </c:numRef>
          </c:val>
          <c:extLst>
            <c:ext xmlns:c16="http://schemas.microsoft.com/office/drawing/2014/chart" uri="{C3380CC4-5D6E-409C-BE32-E72D297353CC}">
              <c16:uniqueId val="{0000000A-74A7-604F-9475-F6F07A91E91E}"/>
            </c:ext>
          </c:extLst>
        </c:ser>
        <c:ser>
          <c:idx val="11"/>
          <c:order val="11"/>
          <c:tx>
            <c:strRef>
              <c:f>Sheet1!$A$13</c:f>
              <c:strCache>
                <c:ptCount val="1"/>
                <c:pt idx="0">
                  <c:v>Feb-21</c:v>
                </c:pt>
              </c:strCache>
            </c:strRef>
          </c:tx>
          <c:spPr>
            <a:solidFill>
              <a:srgbClr val="F7BC26"/>
            </a:solidFill>
            <a:ln>
              <a:noFill/>
            </a:ln>
            <a:effectLst/>
          </c:spPr>
          <c:invertIfNegative val="0"/>
          <c:cat>
            <c:strRef>
              <c:f>Sheet1!$B$1</c:f>
              <c:strCache>
                <c:ptCount val="1"/>
                <c:pt idx="0">
                  <c:v>Minutes</c:v>
                </c:pt>
              </c:strCache>
            </c:strRef>
          </c:cat>
          <c:val>
            <c:numRef>
              <c:f>Sheet1!$B$13</c:f>
              <c:numCache>
                <c:formatCode>General</c:formatCode>
                <c:ptCount val="1"/>
                <c:pt idx="0">
                  <c:v>7605</c:v>
                </c:pt>
              </c:numCache>
            </c:numRef>
          </c:val>
          <c:extLst>
            <c:ext xmlns:c16="http://schemas.microsoft.com/office/drawing/2014/chart" uri="{C3380CC4-5D6E-409C-BE32-E72D297353CC}">
              <c16:uniqueId val="{0000000B-74A7-604F-9475-F6F07A91E91E}"/>
            </c:ext>
          </c:extLst>
        </c:ser>
        <c:ser>
          <c:idx val="12"/>
          <c:order val="12"/>
          <c:tx>
            <c:strRef>
              <c:f>Sheet1!$A$14</c:f>
              <c:strCache>
                <c:ptCount val="1"/>
                <c:pt idx="0">
                  <c:v>Mar-21</c:v>
                </c:pt>
              </c:strCache>
            </c:strRef>
          </c:tx>
          <c:spPr>
            <a:solidFill>
              <a:srgbClr val="F7BC26"/>
            </a:solidFill>
            <a:ln>
              <a:noFill/>
            </a:ln>
            <a:effectLst/>
          </c:spPr>
          <c:invertIfNegative val="0"/>
          <c:cat>
            <c:strRef>
              <c:f>Sheet1!$B$1</c:f>
              <c:strCache>
                <c:ptCount val="1"/>
                <c:pt idx="0">
                  <c:v>Minutes</c:v>
                </c:pt>
              </c:strCache>
            </c:strRef>
          </c:cat>
          <c:val>
            <c:numRef>
              <c:f>Sheet1!$B$14</c:f>
              <c:numCache>
                <c:formatCode>General</c:formatCode>
                <c:ptCount val="1"/>
                <c:pt idx="0">
                  <c:v>8385</c:v>
                </c:pt>
              </c:numCache>
            </c:numRef>
          </c:val>
          <c:extLst>
            <c:ext xmlns:c16="http://schemas.microsoft.com/office/drawing/2014/chart" uri="{C3380CC4-5D6E-409C-BE32-E72D297353CC}">
              <c16:uniqueId val="{0000000C-74A7-604F-9475-F6F07A91E91E}"/>
            </c:ext>
          </c:extLst>
        </c:ser>
        <c:dLbls>
          <c:showLegendKey val="0"/>
          <c:showVal val="0"/>
          <c:showCatName val="0"/>
          <c:showSerName val="0"/>
          <c:showPercent val="0"/>
          <c:showBubbleSize val="0"/>
        </c:dLbls>
        <c:gapWidth val="219"/>
        <c:overlap val="-27"/>
        <c:axId val="647653808"/>
        <c:axId val="647640928"/>
      </c:barChart>
      <c:catAx>
        <c:axId val="647653808"/>
        <c:scaling>
          <c:orientation val="minMax"/>
        </c:scaling>
        <c:delete val="1"/>
        <c:axPos val="b"/>
        <c:numFmt formatCode="General" sourceLinked="1"/>
        <c:majorTickMark val="none"/>
        <c:minorTickMark val="none"/>
        <c:tickLblPos val="nextTo"/>
        <c:crossAx val="647640928"/>
        <c:crosses val="autoZero"/>
        <c:auto val="1"/>
        <c:lblAlgn val="ctr"/>
        <c:lblOffset val="100"/>
        <c:noMultiLvlLbl val="0"/>
      </c:catAx>
      <c:valAx>
        <c:axId val="647640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solidFill>
                  <a:schemeClr val="tx1"/>
                </a:solidFill>
                <a:latin typeface="+mn-lt"/>
                <a:ea typeface="+mn-ea"/>
                <a:cs typeface="+mn-cs"/>
              </a:defRPr>
            </a:pPr>
            <a:endParaRPr lang="en-US"/>
          </a:p>
        </c:txPr>
        <c:crossAx val="64765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a:noFill/>
    </a:ln>
    <a:effectLst/>
  </c:spPr>
  <c:txPr>
    <a:bodyPr/>
    <a:lstStyle/>
    <a:p>
      <a:pPr>
        <a:defRPr>
          <a:ln>
            <a:noFill/>
          </a:ln>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086698247241E-2"/>
          <c:y val="3.4247950571508451E-2"/>
          <c:w val="0.95539281614065985"/>
          <c:h val="0.84431768150585329"/>
        </c:manualLayout>
      </c:layout>
      <c:lineChart>
        <c:grouping val="standard"/>
        <c:varyColors val="0"/>
        <c:ser>
          <c:idx val="1"/>
          <c:order val="1"/>
          <c:tx>
            <c:strRef>
              <c:f>'new TRS and CTS PPT tab'!$D$60</c:f>
              <c:strCache>
                <c:ptCount val="1"/>
                <c:pt idx="0">
                  <c:v>PctAnsIn10</c:v>
                </c:pt>
              </c:strCache>
            </c:strRef>
          </c:tx>
          <c:spPr>
            <a:ln w="34925">
              <a:solidFill>
                <a:srgbClr val="C11339"/>
              </a:solidFill>
            </a:ln>
          </c:spPr>
          <c:marker>
            <c:spPr>
              <a:solidFill>
                <a:srgbClr val="C11339"/>
              </a:solidFill>
              <a:ln>
                <a:solidFill>
                  <a:srgbClr val="C11339"/>
                </a:solidFill>
              </a:ln>
            </c:spPr>
          </c:marker>
          <c:cat>
            <c:numRef>
              <c:f>'new TRS and CTS PPT tab'!$B$61:$B$84</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tab'!$D$61:$D$84</c:f>
              <c:numCache>
                <c:formatCode>General</c:formatCode>
                <c:ptCount val="24"/>
                <c:pt idx="0">
                  <c:v>93</c:v>
                </c:pt>
                <c:pt idx="1">
                  <c:v>97</c:v>
                </c:pt>
                <c:pt idx="2">
                  <c:v>95</c:v>
                </c:pt>
                <c:pt idx="3">
                  <c:v>96</c:v>
                </c:pt>
                <c:pt idx="4">
                  <c:v>95</c:v>
                </c:pt>
                <c:pt idx="5">
                  <c:v>97</c:v>
                </c:pt>
                <c:pt idx="6">
                  <c:v>95</c:v>
                </c:pt>
                <c:pt idx="7">
                  <c:v>96</c:v>
                </c:pt>
                <c:pt idx="8">
                  <c:v>96</c:v>
                </c:pt>
                <c:pt idx="9">
                  <c:v>93</c:v>
                </c:pt>
                <c:pt idx="10">
                  <c:v>92</c:v>
                </c:pt>
                <c:pt idx="11">
                  <c:v>93</c:v>
                </c:pt>
                <c:pt idx="12">
                  <c:v>93</c:v>
                </c:pt>
                <c:pt idx="13">
                  <c:v>96</c:v>
                </c:pt>
                <c:pt idx="14">
                  <c:v>96</c:v>
                </c:pt>
                <c:pt idx="15">
                  <c:v>97</c:v>
                </c:pt>
                <c:pt idx="16">
                  <c:v>96</c:v>
                </c:pt>
                <c:pt idx="17">
                  <c:v>93</c:v>
                </c:pt>
                <c:pt idx="18">
                  <c:v>95</c:v>
                </c:pt>
                <c:pt idx="19">
                  <c:v>91</c:v>
                </c:pt>
                <c:pt idx="20">
                  <c:v>90</c:v>
                </c:pt>
                <c:pt idx="21">
                  <c:v>91</c:v>
                </c:pt>
                <c:pt idx="22">
                  <c:v>88</c:v>
                </c:pt>
                <c:pt idx="23">
                  <c:v>84</c:v>
                </c:pt>
              </c:numCache>
            </c:numRef>
          </c:val>
          <c:smooth val="0"/>
          <c:extLst>
            <c:ext xmlns:c16="http://schemas.microsoft.com/office/drawing/2014/chart" uri="{C3380CC4-5D6E-409C-BE32-E72D297353CC}">
              <c16:uniqueId val="{00000000-EA96-B446-9DC4-102C1DB2CC79}"/>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tab'!$C$60</c15:sqref>
                        </c15:formulaRef>
                      </c:ext>
                    </c:extLst>
                    <c:strCache>
                      <c:ptCount val="1"/>
                      <c:pt idx="0">
                        <c:v>AvgAnSec</c:v>
                      </c:pt>
                    </c:strCache>
                  </c:strRef>
                </c:tx>
                <c:cat>
                  <c:numRef>
                    <c:extLst>
                      <c:ext uri="{02D57815-91ED-43cb-92C2-25804820EDAC}">
                        <c15:formulaRef>
                          <c15:sqref>'new TRS and CTS PPT tab'!$B$61:$B$84</c15:sqref>
                        </c15:formulaRef>
                      </c:ext>
                    </c:extLst>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extLst>
                      <c:ext uri="{02D57815-91ED-43cb-92C2-25804820EDAC}">
                        <c15:formulaRef>
                          <c15:sqref>'new TRS and CTS PPT tab'!$C$61:$C$84</c15:sqref>
                        </c15:formulaRef>
                      </c:ext>
                    </c:extLst>
                    <c:numCache>
                      <c:formatCode>General</c:formatCode>
                      <c:ptCount val="24"/>
                      <c:pt idx="0">
                        <c:v>1.4</c:v>
                      </c:pt>
                      <c:pt idx="1">
                        <c:v>0.8</c:v>
                      </c:pt>
                      <c:pt idx="2">
                        <c:v>1</c:v>
                      </c:pt>
                      <c:pt idx="3">
                        <c:v>0.9</c:v>
                      </c:pt>
                      <c:pt idx="4">
                        <c:v>0.9</c:v>
                      </c:pt>
                      <c:pt idx="5">
                        <c:v>0.7</c:v>
                      </c:pt>
                      <c:pt idx="6">
                        <c:v>0.9</c:v>
                      </c:pt>
                      <c:pt idx="7">
                        <c:v>0.8</c:v>
                      </c:pt>
                      <c:pt idx="8">
                        <c:v>0.8</c:v>
                      </c:pt>
                      <c:pt idx="9">
                        <c:v>1.2</c:v>
                      </c:pt>
                      <c:pt idx="10">
                        <c:v>1.5</c:v>
                      </c:pt>
                      <c:pt idx="11">
                        <c:v>1.4</c:v>
                      </c:pt>
                      <c:pt idx="12">
                        <c:v>1.6</c:v>
                      </c:pt>
                      <c:pt idx="13">
                        <c:v>0.8</c:v>
                      </c:pt>
                      <c:pt idx="14">
                        <c:v>0.9</c:v>
                      </c:pt>
                      <c:pt idx="15">
                        <c:v>0.7</c:v>
                      </c:pt>
                      <c:pt idx="16">
                        <c:v>0.7</c:v>
                      </c:pt>
                      <c:pt idx="17">
                        <c:v>1.3</c:v>
                      </c:pt>
                      <c:pt idx="18">
                        <c:v>0.9</c:v>
                      </c:pt>
                      <c:pt idx="19">
                        <c:v>1.9</c:v>
                      </c:pt>
                      <c:pt idx="20">
                        <c:v>2</c:v>
                      </c:pt>
                      <c:pt idx="21">
                        <c:v>1.9</c:v>
                      </c:pt>
                      <c:pt idx="22">
                        <c:v>2.5</c:v>
                      </c:pt>
                      <c:pt idx="23">
                        <c:v>3.5</c:v>
                      </c:pt>
                    </c:numCache>
                  </c:numRef>
                </c:val>
                <c:smooth val="0"/>
                <c:extLst>
                  <c:ext xmlns:c16="http://schemas.microsoft.com/office/drawing/2014/chart" uri="{C3380CC4-5D6E-409C-BE32-E72D297353CC}">
                    <c16:uniqueId val="{00000001-EA96-B446-9DC4-102C1DB2CC79}"/>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0"/>
          <c:min val="50"/>
        </c:scaling>
        <c:delete val="0"/>
        <c:axPos val="l"/>
        <c:majorGridlines/>
        <c:numFmt formatCode="#,##0" sourceLinked="0"/>
        <c:majorTickMark val="none"/>
        <c:minorTickMark val="none"/>
        <c:tickLblPos val="nextTo"/>
        <c:crossAx val="154280704"/>
        <c:crosses val="autoZero"/>
        <c:crossBetween val="between"/>
        <c:majorUnit val="5"/>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086698247241E-2"/>
          <c:y val="2.7176654193170426E-2"/>
          <c:w val="0.95140124966328821"/>
          <c:h val="0.82742588163175834"/>
        </c:manualLayout>
      </c:layout>
      <c:lineChart>
        <c:grouping val="standard"/>
        <c:varyColors val="0"/>
        <c:ser>
          <c:idx val="1"/>
          <c:order val="1"/>
          <c:tx>
            <c:strRef>
              <c:f>'new TRS and CTS PPT tab'!$D$3</c:f>
              <c:strCache>
                <c:ptCount val="1"/>
                <c:pt idx="0">
                  <c:v>PctAnsIn10</c:v>
                </c:pt>
              </c:strCache>
            </c:strRef>
          </c:tx>
          <c:spPr>
            <a:ln w="34925">
              <a:solidFill>
                <a:srgbClr val="C11339"/>
              </a:solidFill>
            </a:ln>
          </c:spPr>
          <c:marker>
            <c:spPr>
              <a:solidFill>
                <a:srgbClr val="C11339"/>
              </a:solidFill>
              <a:ln>
                <a:solidFill>
                  <a:srgbClr val="C11339"/>
                </a:solidFill>
              </a:ln>
            </c:spPr>
          </c:marker>
          <c:cat>
            <c:numRef>
              <c:f>'new TRS and CTS PPT tab'!$B$4:$B$27</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tab'!$D$4:$D$27</c:f>
              <c:numCache>
                <c:formatCode>General</c:formatCode>
                <c:ptCount val="24"/>
                <c:pt idx="0">
                  <c:v>100</c:v>
                </c:pt>
                <c:pt idx="1">
                  <c:v>100</c:v>
                </c:pt>
                <c:pt idx="2">
                  <c:v>100</c:v>
                </c:pt>
                <c:pt idx="3">
                  <c:v>99</c:v>
                </c:pt>
                <c:pt idx="4">
                  <c:v>100</c:v>
                </c:pt>
                <c:pt idx="5">
                  <c:v>100</c:v>
                </c:pt>
                <c:pt idx="6">
                  <c:v>100</c:v>
                </c:pt>
                <c:pt idx="7">
                  <c:v>100</c:v>
                </c:pt>
                <c:pt idx="8">
                  <c:v>100</c:v>
                </c:pt>
                <c:pt idx="9">
                  <c:v>100</c:v>
                </c:pt>
                <c:pt idx="10">
                  <c:v>100</c:v>
                </c:pt>
                <c:pt idx="11">
                  <c:v>100</c:v>
                </c:pt>
                <c:pt idx="12">
                  <c:v>54</c:v>
                </c:pt>
                <c:pt idx="13">
                  <c:v>35</c:v>
                </c:pt>
                <c:pt idx="14">
                  <c:v>80</c:v>
                </c:pt>
                <c:pt idx="15">
                  <c:v>93</c:v>
                </c:pt>
                <c:pt idx="16">
                  <c:v>91</c:v>
                </c:pt>
                <c:pt idx="17">
                  <c:v>94</c:v>
                </c:pt>
                <c:pt idx="18">
                  <c:v>94</c:v>
                </c:pt>
                <c:pt idx="19">
                  <c:v>96</c:v>
                </c:pt>
                <c:pt idx="20">
                  <c:v>94</c:v>
                </c:pt>
                <c:pt idx="21">
                  <c:v>90</c:v>
                </c:pt>
                <c:pt idx="22">
                  <c:v>91</c:v>
                </c:pt>
                <c:pt idx="23">
                  <c:v>95</c:v>
                </c:pt>
              </c:numCache>
            </c:numRef>
          </c:val>
          <c:smooth val="0"/>
          <c:extLst>
            <c:ext xmlns:c16="http://schemas.microsoft.com/office/drawing/2014/chart" uri="{C3380CC4-5D6E-409C-BE32-E72D297353CC}">
              <c16:uniqueId val="{00000000-554F-FD4E-9B10-23E83D2CF0CF}"/>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tab'!$C$3</c15:sqref>
                        </c15:formulaRef>
                      </c:ext>
                    </c:extLst>
                    <c:strCache>
                      <c:ptCount val="1"/>
                      <c:pt idx="0">
                        <c:v>AveAnSec</c:v>
                      </c:pt>
                    </c:strCache>
                  </c:strRef>
                </c:tx>
                <c:cat>
                  <c:numRef>
                    <c:extLst>
                      <c:ext uri="{02D57815-91ED-43cb-92C2-25804820EDAC}">
                        <c15:formulaRef>
                          <c15:sqref>'new TRS and CTS PPT tab'!$B$4:$B$27</c15:sqref>
                        </c15:formulaRef>
                      </c:ext>
                    </c:extLst>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extLst>
                      <c:ext uri="{02D57815-91ED-43cb-92C2-25804820EDAC}">
                        <c15:formulaRef>
                          <c15:sqref>'new TRS and CTS PPT tab'!$C$4:$C$27</c15:sqref>
                        </c15:formulaRef>
                      </c:ext>
                    </c:extLst>
                    <c:numCache>
                      <c:formatCode>General</c:formatCode>
                      <c:ptCount val="24"/>
                      <c:pt idx="0">
                        <c:v>0.7</c:v>
                      </c:pt>
                      <c:pt idx="1">
                        <c:v>0.7</c:v>
                      </c:pt>
                      <c:pt idx="2">
                        <c:v>0.6</c:v>
                      </c:pt>
                      <c:pt idx="3">
                        <c:v>0.7</c:v>
                      </c:pt>
                      <c:pt idx="4">
                        <c:v>0.6</c:v>
                      </c:pt>
                      <c:pt idx="5">
                        <c:v>0.7</c:v>
                      </c:pt>
                      <c:pt idx="6">
                        <c:v>0.7</c:v>
                      </c:pt>
                      <c:pt idx="7">
                        <c:v>0.6</c:v>
                      </c:pt>
                      <c:pt idx="8">
                        <c:v>0.7</c:v>
                      </c:pt>
                      <c:pt idx="9">
                        <c:v>0.7</c:v>
                      </c:pt>
                      <c:pt idx="10">
                        <c:v>0.6</c:v>
                      </c:pt>
                      <c:pt idx="11">
                        <c:v>0.7</c:v>
                      </c:pt>
                      <c:pt idx="12">
                        <c:v>22.8</c:v>
                      </c:pt>
                      <c:pt idx="13">
                        <c:v>38.5</c:v>
                      </c:pt>
                      <c:pt idx="14">
                        <c:v>8.1</c:v>
                      </c:pt>
                      <c:pt idx="15">
                        <c:v>2.9</c:v>
                      </c:pt>
                      <c:pt idx="16">
                        <c:v>3</c:v>
                      </c:pt>
                      <c:pt idx="17">
                        <c:v>2.4</c:v>
                      </c:pt>
                      <c:pt idx="18">
                        <c:v>2.5</c:v>
                      </c:pt>
                      <c:pt idx="19">
                        <c:v>2</c:v>
                      </c:pt>
                      <c:pt idx="20">
                        <c:v>2.5</c:v>
                      </c:pt>
                      <c:pt idx="21">
                        <c:v>3.6</c:v>
                      </c:pt>
                      <c:pt idx="22">
                        <c:v>3</c:v>
                      </c:pt>
                      <c:pt idx="23">
                        <c:v>2.4</c:v>
                      </c:pt>
                    </c:numCache>
                  </c:numRef>
                </c:val>
                <c:smooth val="0"/>
                <c:extLst>
                  <c:ext xmlns:c16="http://schemas.microsoft.com/office/drawing/2014/chart" uri="{C3380CC4-5D6E-409C-BE32-E72D297353CC}">
                    <c16:uniqueId val="{00000001-554F-FD4E-9B10-23E83D2CF0CF}"/>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1"/>
          <c:min val="30"/>
        </c:scaling>
        <c:delete val="0"/>
        <c:axPos val="l"/>
        <c:majorGridlines/>
        <c:minorGridlines/>
        <c:numFmt formatCode="#,##0" sourceLinked="0"/>
        <c:majorTickMark val="none"/>
        <c:minorTickMark val="none"/>
        <c:tickLblPos val="nextTo"/>
        <c:crossAx val="154280704"/>
        <c:crosses val="autoZero"/>
        <c:crossBetween val="between"/>
        <c:majorUnit val="5"/>
        <c:minorUnit val="5"/>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tab'!$C$89</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tab'!$B$90:$B$113</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tab'!$C$90:$C$113</c:f>
              <c:numCache>
                <c:formatCode>_(* #,##0.00_);_(* \(#,##0.00\);_(* "-"??_);_(@_)</c:formatCode>
                <c:ptCount val="24"/>
                <c:pt idx="0">
                  <c:v>23655.4089999998</c:v>
                </c:pt>
                <c:pt idx="1">
                  <c:v>24503.829999999802</c:v>
                </c:pt>
                <c:pt idx="2">
                  <c:v>26401.568999999799</c:v>
                </c:pt>
                <c:pt idx="3">
                  <c:v>18003.485999999499</c:v>
                </c:pt>
                <c:pt idx="4">
                  <c:v>22004.536999999498</c:v>
                </c:pt>
                <c:pt idx="5">
                  <c:v>23682.169999999602</c:v>
                </c:pt>
                <c:pt idx="6">
                  <c:v>21867.3129999995</c:v>
                </c:pt>
                <c:pt idx="7">
                  <c:v>26982.327999999601</c:v>
                </c:pt>
                <c:pt idx="8">
                  <c:v>20223.886999999599</c:v>
                </c:pt>
                <c:pt idx="9">
                  <c:v>21142.136999999599</c:v>
                </c:pt>
                <c:pt idx="10">
                  <c:v>20649.1439999996</c:v>
                </c:pt>
                <c:pt idx="11">
                  <c:v>24056.120999999701</c:v>
                </c:pt>
                <c:pt idx="12">
                  <c:v>28529.568999999799</c:v>
                </c:pt>
                <c:pt idx="13">
                  <c:v>28700.493999999599</c:v>
                </c:pt>
                <c:pt idx="14">
                  <c:v>25478.129999999699</c:v>
                </c:pt>
                <c:pt idx="15">
                  <c:v>17696.146999999499</c:v>
                </c:pt>
                <c:pt idx="16">
                  <c:v>17817.0439999995</c:v>
                </c:pt>
                <c:pt idx="17">
                  <c:v>18345.354999999599</c:v>
                </c:pt>
                <c:pt idx="18">
                  <c:v>16310.1279999995</c:v>
                </c:pt>
                <c:pt idx="19">
                  <c:v>16604.942999999501</c:v>
                </c:pt>
                <c:pt idx="20">
                  <c:v>15877.0899999995</c:v>
                </c:pt>
                <c:pt idx="21">
                  <c:v>15225.827999999599</c:v>
                </c:pt>
                <c:pt idx="22">
                  <c:v>16772.664999999401</c:v>
                </c:pt>
                <c:pt idx="23">
                  <c:v>21651.8999999997</c:v>
                </c:pt>
              </c:numCache>
            </c:numRef>
          </c:val>
          <c:smooth val="0"/>
          <c:extLst>
            <c:ext xmlns:c16="http://schemas.microsoft.com/office/drawing/2014/chart" uri="{C3380CC4-5D6E-409C-BE32-E72D297353CC}">
              <c16:uniqueId val="{00000000-0ADF-E849-8900-DCCD8FF1DD1E}"/>
            </c:ext>
          </c:extLst>
        </c:ser>
        <c:ser>
          <c:idx val="1"/>
          <c:order val="1"/>
          <c:tx>
            <c:strRef>
              <c:f>'new TRS and CTS PPT tab'!$D$89</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tab'!$B$90:$B$113</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tab'!$D$90:$D$113</c:f>
              <c:numCache>
                <c:formatCode>_(* #,##0.00_);_(* \(#,##0.00\);_(* "-"??_);_(@_)</c:formatCode>
                <c:ptCount val="24"/>
                <c:pt idx="0">
                  <c:v>14055.553400000001</c:v>
                </c:pt>
                <c:pt idx="1">
                  <c:v>13243.817800000001</c:v>
                </c:pt>
                <c:pt idx="2">
                  <c:v>13735.0265</c:v>
                </c:pt>
                <c:pt idx="3">
                  <c:v>6900.6643999999997</c:v>
                </c:pt>
                <c:pt idx="4">
                  <c:v>8836.0740000000005</c:v>
                </c:pt>
                <c:pt idx="5">
                  <c:v>9675.6951000000008</c:v>
                </c:pt>
                <c:pt idx="6">
                  <c:v>10106.468999999999</c:v>
                </c:pt>
                <c:pt idx="7">
                  <c:v>12504.5744</c:v>
                </c:pt>
                <c:pt idx="8">
                  <c:v>8362.0609000000004</c:v>
                </c:pt>
                <c:pt idx="9">
                  <c:v>8039.6292999999996</c:v>
                </c:pt>
                <c:pt idx="10">
                  <c:v>8394.83499999999</c:v>
                </c:pt>
                <c:pt idx="11">
                  <c:v>11160.9547</c:v>
                </c:pt>
                <c:pt idx="12">
                  <c:v>14210.1132</c:v>
                </c:pt>
                <c:pt idx="13">
                  <c:v>14138.845799999999</c:v>
                </c:pt>
                <c:pt idx="14">
                  <c:v>12406.833699999999</c:v>
                </c:pt>
                <c:pt idx="15">
                  <c:v>7132.5441999999903</c:v>
                </c:pt>
                <c:pt idx="16">
                  <c:v>6967.5205999999998</c:v>
                </c:pt>
                <c:pt idx="17">
                  <c:v>7535.1634999999897</c:v>
                </c:pt>
                <c:pt idx="18">
                  <c:v>6486.2602999999999</c:v>
                </c:pt>
                <c:pt idx="19">
                  <c:v>6500.4528</c:v>
                </c:pt>
                <c:pt idx="20">
                  <c:v>6416.0321000000004</c:v>
                </c:pt>
                <c:pt idx="21">
                  <c:v>6375.3730999999998</c:v>
                </c:pt>
                <c:pt idx="22">
                  <c:v>6706.8198999999904</c:v>
                </c:pt>
                <c:pt idx="23">
                  <c:v>10327.797</c:v>
                </c:pt>
              </c:numCache>
            </c:numRef>
          </c:val>
          <c:smooth val="0"/>
          <c:extLst>
            <c:ext xmlns:c16="http://schemas.microsoft.com/office/drawing/2014/chart" uri="{C3380CC4-5D6E-409C-BE32-E72D297353CC}">
              <c16:uniqueId val="{00000001-0ADF-E849-8900-DCCD8FF1DD1E}"/>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30000"/>
          <c:min val="3000"/>
        </c:scaling>
        <c:delete val="0"/>
        <c:axPos val="l"/>
        <c:majorGridlines/>
        <c:numFmt formatCode="#,##0" sourceLinked="0"/>
        <c:majorTickMark val="none"/>
        <c:minorTickMark val="none"/>
        <c:tickLblPos val="nextTo"/>
        <c:crossAx val="154280704"/>
        <c:crosses val="autoZero"/>
        <c:crossBetween val="between"/>
        <c:majorUnit val="3000"/>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tab'!$C$31</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tab'!$B$32:$B$55</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tab'!$C$32:$C$55</c:f>
              <c:numCache>
                <c:formatCode>_(* #,##0.00_);_(* \(#,##0.00\);_(* "-"??_);_(@_)</c:formatCode>
                <c:ptCount val="24"/>
                <c:pt idx="0">
                  <c:v>16854.704000000002</c:v>
                </c:pt>
                <c:pt idx="1">
                  <c:v>13840.875</c:v>
                </c:pt>
                <c:pt idx="2">
                  <c:v>13742.981</c:v>
                </c:pt>
                <c:pt idx="3">
                  <c:v>15189.404</c:v>
                </c:pt>
                <c:pt idx="4">
                  <c:v>16952.027999999998</c:v>
                </c:pt>
                <c:pt idx="5">
                  <c:v>13809.683999999999</c:v>
                </c:pt>
                <c:pt idx="6">
                  <c:v>13103.638999999999</c:v>
                </c:pt>
                <c:pt idx="7">
                  <c:v>11747.953</c:v>
                </c:pt>
                <c:pt idx="8">
                  <c:v>13208.27</c:v>
                </c:pt>
                <c:pt idx="9">
                  <c:v>13701.11</c:v>
                </c:pt>
                <c:pt idx="10">
                  <c:v>12962.64</c:v>
                </c:pt>
                <c:pt idx="11">
                  <c:v>11224.638000000001</c:v>
                </c:pt>
                <c:pt idx="12">
                  <c:v>14873.222</c:v>
                </c:pt>
                <c:pt idx="13">
                  <c:v>17563.548999999999</c:v>
                </c:pt>
                <c:pt idx="14">
                  <c:v>15847.584000000001</c:v>
                </c:pt>
                <c:pt idx="15">
                  <c:v>14232.509</c:v>
                </c:pt>
                <c:pt idx="16">
                  <c:v>13695.099</c:v>
                </c:pt>
                <c:pt idx="17">
                  <c:v>15699.529</c:v>
                </c:pt>
                <c:pt idx="18">
                  <c:v>12766.73</c:v>
                </c:pt>
                <c:pt idx="19">
                  <c:v>11364.498</c:v>
                </c:pt>
                <c:pt idx="20">
                  <c:v>10414.662</c:v>
                </c:pt>
                <c:pt idx="21">
                  <c:v>12287.125</c:v>
                </c:pt>
                <c:pt idx="22">
                  <c:v>10665.700999999999</c:v>
                </c:pt>
                <c:pt idx="23">
                  <c:v>8563.4979999999996</c:v>
                </c:pt>
              </c:numCache>
            </c:numRef>
          </c:val>
          <c:smooth val="0"/>
          <c:extLst>
            <c:ext xmlns:c16="http://schemas.microsoft.com/office/drawing/2014/chart" uri="{C3380CC4-5D6E-409C-BE32-E72D297353CC}">
              <c16:uniqueId val="{00000000-4580-F449-BB09-F066692296C3}"/>
            </c:ext>
          </c:extLst>
        </c:ser>
        <c:ser>
          <c:idx val="1"/>
          <c:order val="1"/>
          <c:tx>
            <c:strRef>
              <c:f>'new TRS and CTS PPT tab'!$D$31</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tab'!$B$32:$B$55</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tab'!$D$32:$D$55</c:f>
              <c:numCache>
                <c:formatCode>_(* #,##0.00_);_(* \(#,##0.00\);_(* "-"??_);_(@_)</c:formatCode>
                <c:ptCount val="24"/>
                <c:pt idx="0">
                  <c:v>14342.0556</c:v>
                </c:pt>
                <c:pt idx="1">
                  <c:v>11648.4161</c:v>
                </c:pt>
                <c:pt idx="2">
                  <c:v>11454.608200000001</c:v>
                </c:pt>
                <c:pt idx="3">
                  <c:v>12691.402099999999</c:v>
                </c:pt>
                <c:pt idx="4">
                  <c:v>14189.0839</c:v>
                </c:pt>
                <c:pt idx="5">
                  <c:v>11399.8305</c:v>
                </c:pt>
                <c:pt idx="6">
                  <c:v>10950.026099999999</c:v>
                </c:pt>
                <c:pt idx="7">
                  <c:v>9640.5560999999998</c:v>
                </c:pt>
                <c:pt idx="8">
                  <c:v>11075.9306</c:v>
                </c:pt>
                <c:pt idx="9">
                  <c:v>11436.300300000001</c:v>
                </c:pt>
                <c:pt idx="10">
                  <c:v>10706.5049</c:v>
                </c:pt>
                <c:pt idx="11">
                  <c:v>9313.5751999999993</c:v>
                </c:pt>
                <c:pt idx="12">
                  <c:v>12669.7003</c:v>
                </c:pt>
                <c:pt idx="13">
                  <c:v>15372.473</c:v>
                </c:pt>
                <c:pt idx="14">
                  <c:v>13733.8362</c:v>
                </c:pt>
                <c:pt idx="15">
                  <c:v>11833.7986</c:v>
                </c:pt>
                <c:pt idx="16">
                  <c:v>11513.5116</c:v>
                </c:pt>
                <c:pt idx="17">
                  <c:v>13408.2101</c:v>
                </c:pt>
                <c:pt idx="18">
                  <c:v>10825.3596</c:v>
                </c:pt>
                <c:pt idx="19">
                  <c:v>9607.1226999999999</c:v>
                </c:pt>
                <c:pt idx="20">
                  <c:v>8745.4848999999995</c:v>
                </c:pt>
                <c:pt idx="21">
                  <c:v>10571.0864</c:v>
                </c:pt>
                <c:pt idx="22">
                  <c:v>9267.2566000000006</c:v>
                </c:pt>
                <c:pt idx="23">
                  <c:v>7343.1675999999998</c:v>
                </c:pt>
              </c:numCache>
            </c:numRef>
          </c:val>
          <c:smooth val="0"/>
          <c:extLst>
            <c:ext xmlns:c16="http://schemas.microsoft.com/office/drawing/2014/chart" uri="{C3380CC4-5D6E-409C-BE32-E72D297353CC}">
              <c16:uniqueId val="{00000001-4580-F449-BB09-F066692296C3}"/>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scaling>
        <c:delete val="0"/>
        <c:axPos val="l"/>
        <c:majorGridlines/>
        <c:numFmt formatCode="#,##0" sourceLinked="0"/>
        <c:majorTickMark val="none"/>
        <c:minorTickMark val="none"/>
        <c:tickLblPos val="nextTo"/>
        <c:crossAx val="154280704"/>
        <c:crosses val="autoZero"/>
        <c:crossBetween val="between"/>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BB18A-679D-914F-A3D2-B16C7204A84F}" type="datetimeFigureOut">
              <a:rPr lang="en-US" smtClean="0"/>
              <a:t>4/14/21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733B1-F473-BE4D-A06D-A021604EC344}" type="slidenum">
              <a:rPr lang="en-US" smtClean="0"/>
              <a:t>‹#›</a:t>
            </a:fld>
            <a:endParaRPr lang="en-US" dirty="0"/>
          </a:p>
        </p:txBody>
      </p:sp>
    </p:spTree>
    <p:extLst>
      <p:ext uri="{BB962C8B-B14F-4D97-AF65-F5344CB8AC3E}">
        <p14:creationId xmlns:p14="http://schemas.microsoft.com/office/powerpoint/2010/main" val="321948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D105-6529-9A42-911C-5163E94995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BCB3-576B-204E-BD36-6AE063164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132D8C-3C1F-2740-A220-C30843C6A554}"/>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5E1E9CF5-DDDA-DD44-B36A-D04599F43D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16B913-84F6-0240-93DE-905E4CE32D45}"/>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4232930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0D54-C503-034A-AECE-DCEB8B423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D7C87E-78AA-864A-AA48-BE4A4045C5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92D91-D16C-8745-B3B0-0F932F51C17D}"/>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D91D697E-DF55-2940-B693-9BFCE5AC52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952C21-6D19-5143-8BB2-0EBA8A3C698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22009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E97F81-BC3B-4349-9E0D-2AADFC1E2C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81ADB0-B405-3643-8083-9685ABD624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6BB44-A879-334D-8E98-D62B82BDC6EF}"/>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BD9B5E37-91B9-F645-8DDB-D05CDDCB9D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0B06AB-10B0-9A40-B8BF-FFD53DF02AA8}"/>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53923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D20A9-0176-A347-8449-08B34EF18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0642D-0129-2944-8E20-860D930727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92B6C-2ABF-FA47-BCDB-4D23B0105D84}"/>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6E04688A-3E8C-1A4F-A9AD-C09815D763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2804BF-9EEC-7044-91EE-21C7AF8AC4A2}"/>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415161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1792-2A1A-A64A-8A01-001FC500CA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5D0078-4E54-9E46-BCFB-F73B627C3E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FF0A3-F85D-C04C-9A76-82574F79C3E4}"/>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3CE69ABC-FA02-8845-AB3C-5255034AA0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AA5AA3-0E7D-8241-B126-EF335582EEFC}"/>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572968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B8B8-09F3-8C40-AF28-E98F3DA7C7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448966-449C-3547-9AC6-75AA11E00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74084-2021-3A44-B3A9-99DBA15101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64A7F0-C150-8A40-8308-B519948EAA3C}"/>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6" name="Footer Placeholder 5">
            <a:extLst>
              <a:ext uri="{FF2B5EF4-FFF2-40B4-BE49-F238E27FC236}">
                <a16:creationId xmlns:a16="http://schemas.microsoft.com/office/drawing/2014/main" id="{6849F559-B7FE-394E-9D73-E1B0EB1971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7BDE67-6900-784C-B74C-AE0AED593115}"/>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65244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725E-A383-3C47-B066-E992D1DA4F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F0B2F-B9D2-EE4F-A1EC-2AA25FB8C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E86C5B-2FC0-294A-AC00-C2A8EF2472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2AC9C4-F22C-D849-B5AA-EF7217BB1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EC95A7-1CFD-CC4C-94AE-2DAF6BB8A0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C1E762-2D27-0340-B5F7-187D2C0248DC}"/>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8" name="Footer Placeholder 7">
            <a:extLst>
              <a:ext uri="{FF2B5EF4-FFF2-40B4-BE49-F238E27FC236}">
                <a16:creationId xmlns:a16="http://schemas.microsoft.com/office/drawing/2014/main" id="{BDE97C4C-0B0D-A14C-BB7F-FD8E8CC0A9D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4BF447-C76F-A24F-B9F1-EA3B3A9A6B9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55399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61FF-0396-1845-8CDB-47CEDC8084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E35825-F287-5E4E-A942-52CDC74B748C}"/>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4" name="Footer Placeholder 3">
            <a:extLst>
              <a:ext uri="{FF2B5EF4-FFF2-40B4-BE49-F238E27FC236}">
                <a16:creationId xmlns:a16="http://schemas.microsoft.com/office/drawing/2014/main" id="{CDA2A0DC-E0F5-984A-A6BF-4452DD8754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B95D061-29E7-C443-A9CA-45ED82EEBE3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6829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89F40-E08B-F146-9CFD-B0AC66F25DD7}"/>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3" name="Footer Placeholder 2">
            <a:extLst>
              <a:ext uri="{FF2B5EF4-FFF2-40B4-BE49-F238E27FC236}">
                <a16:creationId xmlns:a16="http://schemas.microsoft.com/office/drawing/2014/main" id="{33FAF821-1960-6248-BF49-9520C650FC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BFF657-13DE-9F4D-8858-6A2FB1BEF6A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04358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70534-4FCC-F14A-B5D9-706717B50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E00F7-9E75-C74D-801D-352EB45A0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41B360-D3E7-B84C-92B7-296FDEEFC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12C45-FB2C-4E4C-B461-81E658ED0C28}"/>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6" name="Footer Placeholder 5">
            <a:extLst>
              <a:ext uri="{FF2B5EF4-FFF2-40B4-BE49-F238E27FC236}">
                <a16:creationId xmlns:a16="http://schemas.microsoft.com/office/drawing/2014/main" id="{EF446D46-8121-3B4A-8C6A-48821BBB6D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8AF722-E7D7-A849-92BF-C1F80DCBF3B0}"/>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02484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EB60-6B30-FE4A-9429-63EF6C870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975A9-4FA5-204E-B9F3-CB627BCF4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1304E98-6725-514B-B964-DDBC5A441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F96F4-BDC5-3340-90A3-FEC2FAACAE99}"/>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6" name="Footer Placeholder 5">
            <a:extLst>
              <a:ext uri="{FF2B5EF4-FFF2-40B4-BE49-F238E27FC236}">
                <a16:creationId xmlns:a16="http://schemas.microsoft.com/office/drawing/2014/main" id="{D4FE2C47-1CE9-F346-A199-533C20EDDD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1298AD-2B63-1540-B43D-F0F4BCDA446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5605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09916-8CF9-ED4D-A5BE-F0BAC8319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2273DD-305D-494E-8A3C-0FCAAD866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0AAB8-9243-644E-9DC5-6B477AF45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8FA01FF8-92C9-B147-AF1F-E683DC917F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0E681C-3ACA-4744-A61E-278327782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C4281-D3DE-0945-A7F6-4FF02706D19C}" type="slidenum">
              <a:rPr lang="en-US" smtClean="0"/>
              <a:t>‹#›</a:t>
            </a:fld>
            <a:endParaRPr lang="en-US" dirty="0"/>
          </a:p>
        </p:txBody>
      </p:sp>
    </p:spTree>
    <p:extLst>
      <p:ext uri="{BB962C8B-B14F-4D97-AF65-F5344CB8AC3E}">
        <p14:creationId xmlns:p14="http://schemas.microsoft.com/office/powerpoint/2010/main" val="370760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 up of a logo&#10;&#10;Description automatically generated with low confidence">
            <a:extLst>
              <a:ext uri="{FF2B5EF4-FFF2-40B4-BE49-F238E27FC236}">
                <a16:creationId xmlns:a16="http://schemas.microsoft.com/office/drawing/2014/main" id="{ABFAB372-9AA9-F34A-9031-FF5125F4ED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7" name="Rectangle 6">
            <a:extLst>
              <a:ext uri="{FF2B5EF4-FFF2-40B4-BE49-F238E27FC236}">
                <a16:creationId xmlns:a16="http://schemas.microsoft.com/office/drawing/2014/main" id="{D94C9ECA-4502-A44E-AD0E-9C19549A906C}"/>
              </a:ext>
            </a:extLst>
          </p:cNvPr>
          <p:cNvSpPr/>
          <p:nvPr/>
        </p:nvSpPr>
        <p:spPr>
          <a:xfrm>
            <a:off x="-1" y="1"/>
            <a:ext cx="12351895" cy="6857999"/>
          </a:xfrm>
          <a:prstGeom prst="rect">
            <a:avLst/>
          </a:prstGeom>
          <a:solidFill>
            <a:srgbClr val="C113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7A9F96-9D30-FA42-9DF7-87E4308327D9}"/>
              </a:ext>
            </a:extLst>
          </p:cNvPr>
          <p:cNvSpPr/>
          <p:nvPr/>
        </p:nvSpPr>
        <p:spPr>
          <a:xfrm>
            <a:off x="4320915" y="6265889"/>
            <a:ext cx="355017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1C3ED33-9A56-774D-A781-A62CB6387DF2}"/>
              </a:ext>
            </a:extLst>
          </p:cNvPr>
          <p:cNvSpPr txBox="1"/>
          <p:nvPr/>
        </p:nvSpPr>
        <p:spPr>
          <a:xfrm>
            <a:off x="1281658" y="2348115"/>
            <a:ext cx="9628683"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Governor’s Advisory Board for Telecommunications Relay</a:t>
            </a:r>
            <a:endParaRPr lang="en-US" sz="48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179C76-7BB0-C24B-BEAC-8CF40824FDE3}"/>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April 16, 2021</a:t>
            </a:r>
          </a:p>
        </p:txBody>
      </p:sp>
    </p:spTree>
    <p:extLst>
      <p:ext uri="{BB962C8B-B14F-4D97-AF65-F5344CB8AC3E}">
        <p14:creationId xmlns:p14="http://schemas.microsoft.com/office/powerpoint/2010/main" val="387569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5187"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05724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RCC Minutes</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1" name="Rectangle 10">
            <a:extLst>
              <a:ext uri="{FF2B5EF4-FFF2-40B4-BE49-F238E27FC236}">
                <a16:creationId xmlns:a16="http://schemas.microsoft.com/office/drawing/2014/main" id="{153737E1-7312-EE4C-99F7-3C4E1EA6995C}"/>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13" name="Rectangle 12">
            <a:extLst>
              <a:ext uri="{FF2B5EF4-FFF2-40B4-BE49-F238E27FC236}">
                <a16:creationId xmlns:a16="http://schemas.microsoft.com/office/drawing/2014/main" id="{8B1DBA3C-D5D4-6E41-8A3A-DEAEBC12AC68}"/>
              </a:ext>
            </a:extLst>
          </p:cNvPr>
          <p:cNvSpPr/>
          <p:nvPr/>
        </p:nvSpPr>
        <p:spPr>
          <a:xfrm>
            <a:off x="1520100" y="1518382"/>
            <a:ext cx="5917004"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RCC minutes by month from March 2020 to March 2021</a:t>
            </a:r>
            <a:endParaRPr lang="en-US" dirty="0">
              <a:solidFill>
                <a:srgbClr val="C11339"/>
              </a:solidFill>
              <a:latin typeface="Arial" panose="020B0604020202020204" pitchFamily="34" charset="0"/>
              <a:cs typeface="Arial" panose="020B0604020202020204" pitchFamily="34" charset="0"/>
            </a:endParaRPr>
          </a:p>
        </p:txBody>
      </p:sp>
      <p:graphicFrame>
        <p:nvGraphicFramePr>
          <p:cNvPr id="16" name="Chart 15">
            <a:extLst>
              <a:ext uri="{FF2B5EF4-FFF2-40B4-BE49-F238E27FC236}">
                <a16:creationId xmlns:a16="http://schemas.microsoft.com/office/drawing/2014/main" id="{5811EAB0-88DC-AD4C-B5A5-6906A0C43E02}"/>
              </a:ext>
            </a:extLst>
          </p:cNvPr>
          <p:cNvGraphicFramePr/>
          <p:nvPr>
            <p:extLst>
              <p:ext uri="{D42A27DB-BD31-4B8C-83A1-F6EECF244321}">
                <p14:modId xmlns:p14="http://schemas.microsoft.com/office/powerpoint/2010/main" val="2646815399"/>
              </p:ext>
            </p:extLst>
          </p:nvPr>
        </p:nvGraphicFramePr>
        <p:xfrm>
          <a:off x="710214" y="1944060"/>
          <a:ext cx="11336784" cy="4219561"/>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
            <a:extLst>
              <a:ext uri="{FF2B5EF4-FFF2-40B4-BE49-F238E27FC236}">
                <a16:creationId xmlns:a16="http://schemas.microsoft.com/office/drawing/2014/main" id="{1DBD152F-3A8F-644F-9A36-E615D70F0DF8}"/>
              </a:ext>
            </a:extLst>
          </p:cNvPr>
          <p:cNvSpPr txBox="1"/>
          <p:nvPr/>
        </p:nvSpPr>
        <p:spPr>
          <a:xfrm>
            <a:off x="2059053" y="6026306"/>
            <a:ext cx="1231978" cy="4123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April</a:t>
            </a:r>
          </a:p>
          <a:p>
            <a:pPr algn="ctr"/>
            <a:r>
              <a:rPr lang="en-US" sz="1050" dirty="0">
                <a:solidFill>
                  <a:schemeClr val="tx1"/>
                </a:solidFill>
              </a:rPr>
              <a:t>2020</a:t>
            </a:r>
          </a:p>
        </p:txBody>
      </p:sp>
      <p:sp>
        <p:nvSpPr>
          <p:cNvPr id="18" name="TextBox 1">
            <a:extLst>
              <a:ext uri="{FF2B5EF4-FFF2-40B4-BE49-F238E27FC236}">
                <a16:creationId xmlns:a16="http://schemas.microsoft.com/office/drawing/2014/main" id="{29F80E9D-D485-4D45-861F-C815712D69E5}"/>
              </a:ext>
            </a:extLst>
          </p:cNvPr>
          <p:cNvSpPr txBox="1"/>
          <p:nvPr/>
        </p:nvSpPr>
        <p:spPr>
          <a:xfrm>
            <a:off x="1087956" y="6026326"/>
            <a:ext cx="1231978"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solidFill>
                  <a:schemeClr val="tx1"/>
                </a:solidFill>
              </a:rPr>
              <a:t>March</a:t>
            </a:r>
          </a:p>
          <a:p>
            <a:pPr algn="ctr"/>
            <a:r>
              <a:rPr lang="en-US" sz="1050" dirty="0"/>
              <a:t>2020</a:t>
            </a:r>
            <a:endParaRPr lang="en-US" sz="1050" dirty="0">
              <a:solidFill>
                <a:schemeClr val="tx1"/>
              </a:solidFill>
            </a:endParaRPr>
          </a:p>
        </p:txBody>
      </p:sp>
      <p:sp>
        <p:nvSpPr>
          <p:cNvPr id="19" name="TextBox 1">
            <a:extLst>
              <a:ext uri="{FF2B5EF4-FFF2-40B4-BE49-F238E27FC236}">
                <a16:creationId xmlns:a16="http://schemas.microsoft.com/office/drawing/2014/main" id="{B2406E12-EEBC-A041-B8B1-54CCAFC708C1}"/>
              </a:ext>
            </a:extLst>
          </p:cNvPr>
          <p:cNvSpPr txBox="1"/>
          <p:nvPr/>
        </p:nvSpPr>
        <p:spPr>
          <a:xfrm>
            <a:off x="3228889" y="6031810"/>
            <a:ext cx="772357"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solidFill>
                  <a:schemeClr val="tx1"/>
                </a:solidFill>
              </a:rPr>
              <a:t>May</a:t>
            </a:r>
          </a:p>
          <a:p>
            <a:pPr algn="ctr"/>
            <a:r>
              <a:rPr lang="en-US" sz="1050" dirty="0">
                <a:solidFill>
                  <a:schemeClr val="tx1"/>
                </a:solidFill>
              </a:rPr>
              <a:t>2020</a:t>
            </a:r>
          </a:p>
        </p:txBody>
      </p:sp>
      <p:sp>
        <p:nvSpPr>
          <p:cNvPr id="20" name="TextBox 1">
            <a:extLst>
              <a:ext uri="{FF2B5EF4-FFF2-40B4-BE49-F238E27FC236}">
                <a16:creationId xmlns:a16="http://schemas.microsoft.com/office/drawing/2014/main" id="{46E4C729-4568-6D49-BA06-D497BEE2BE24}"/>
              </a:ext>
            </a:extLst>
          </p:cNvPr>
          <p:cNvSpPr txBox="1"/>
          <p:nvPr/>
        </p:nvSpPr>
        <p:spPr>
          <a:xfrm>
            <a:off x="3992809" y="6019911"/>
            <a:ext cx="772357"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June</a:t>
            </a:r>
          </a:p>
          <a:p>
            <a:pPr algn="ctr"/>
            <a:r>
              <a:rPr lang="en-US" sz="1050" dirty="0">
                <a:solidFill>
                  <a:schemeClr val="tx1"/>
                </a:solidFill>
              </a:rPr>
              <a:t>2020</a:t>
            </a:r>
          </a:p>
        </p:txBody>
      </p:sp>
      <p:sp>
        <p:nvSpPr>
          <p:cNvPr id="21" name="TextBox 1">
            <a:extLst>
              <a:ext uri="{FF2B5EF4-FFF2-40B4-BE49-F238E27FC236}">
                <a16:creationId xmlns:a16="http://schemas.microsoft.com/office/drawing/2014/main" id="{396EAD21-27D6-224C-901C-5394582AD35D}"/>
              </a:ext>
            </a:extLst>
          </p:cNvPr>
          <p:cNvSpPr txBox="1"/>
          <p:nvPr/>
        </p:nvSpPr>
        <p:spPr>
          <a:xfrm>
            <a:off x="4694587" y="6023119"/>
            <a:ext cx="772357"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July</a:t>
            </a:r>
          </a:p>
          <a:p>
            <a:pPr algn="ctr"/>
            <a:r>
              <a:rPr lang="en-US" sz="1050" dirty="0">
                <a:solidFill>
                  <a:schemeClr val="tx1"/>
                </a:solidFill>
              </a:rPr>
              <a:t>2020</a:t>
            </a:r>
          </a:p>
        </p:txBody>
      </p:sp>
      <p:sp>
        <p:nvSpPr>
          <p:cNvPr id="22" name="TextBox 1">
            <a:extLst>
              <a:ext uri="{FF2B5EF4-FFF2-40B4-BE49-F238E27FC236}">
                <a16:creationId xmlns:a16="http://schemas.microsoft.com/office/drawing/2014/main" id="{D57B0015-A6E6-5944-9EAE-2530B0CBAEFE}"/>
              </a:ext>
            </a:extLst>
          </p:cNvPr>
          <p:cNvSpPr txBox="1"/>
          <p:nvPr/>
        </p:nvSpPr>
        <p:spPr>
          <a:xfrm>
            <a:off x="5466944" y="6026327"/>
            <a:ext cx="772357"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solidFill>
                  <a:schemeClr val="tx1"/>
                </a:solidFill>
              </a:rPr>
              <a:t>August</a:t>
            </a:r>
          </a:p>
          <a:p>
            <a:pPr algn="ctr"/>
            <a:r>
              <a:rPr lang="en-US" sz="1050" dirty="0">
                <a:solidFill>
                  <a:schemeClr val="tx1"/>
                </a:solidFill>
              </a:rPr>
              <a:t>2020</a:t>
            </a:r>
          </a:p>
        </p:txBody>
      </p:sp>
      <p:sp>
        <p:nvSpPr>
          <p:cNvPr id="23" name="TextBox 1">
            <a:extLst>
              <a:ext uri="{FF2B5EF4-FFF2-40B4-BE49-F238E27FC236}">
                <a16:creationId xmlns:a16="http://schemas.microsoft.com/office/drawing/2014/main" id="{666AE36A-4816-304E-B1B1-8A43A30B9CCC}"/>
              </a:ext>
            </a:extLst>
          </p:cNvPr>
          <p:cNvSpPr txBox="1"/>
          <p:nvPr/>
        </p:nvSpPr>
        <p:spPr>
          <a:xfrm>
            <a:off x="6160285" y="6026326"/>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September</a:t>
            </a:r>
          </a:p>
          <a:p>
            <a:pPr algn="ctr"/>
            <a:r>
              <a:rPr lang="en-US" sz="1050" dirty="0">
                <a:solidFill>
                  <a:schemeClr val="tx1"/>
                </a:solidFill>
              </a:rPr>
              <a:t>2020</a:t>
            </a:r>
          </a:p>
        </p:txBody>
      </p:sp>
      <p:sp>
        <p:nvSpPr>
          <p:cNvPr id="24" name="TextBox 1">
            <a:extLst>
              <a:ext uri="{FF2B5EF4-FFF2-40B4-BE49-F238E27FC236}">
                <a16:creationId xmlns:a16="http://schemas.microsoft.com/office/drawing/2014/main" id="{2F95CBB2-9016-2541-B60F-3DA4F0C4AD94}"/>
              </a:ext>
            </a:extLst>
          </p:cNvPr>
          <p:cNvSpPr txBox="1"/>
          <p:nvPr/>
        </p:nvSpPr>
        <p:spPr>
          <a:xfrm>
            <a:off x="6918508" y="6019910"/>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October</a:t>
            </a:r>
          </a:p>
          <a:p>
            <a:pPr algn="ctr"/>
            <a:r>
              <a:rPr lang="en-US" sz="1050" dirty="0">
                <a:solidFill>
                  <a:schemeClr val="tx1"/>
                </a:solidFill>
              </a:rPr>
              <a:t>2020</a:t>
            </a:r>
          </a:p>
        </p:txBody>
      </p:sp>
      <p:sp>
        <p:nvSpPr>
          <p:cNvPr id="25" name="TextBox 1">
            <a:extLst>
              <a:ext uri="{FF2B5EF4-FFF2-40B4-BE49-F238E27FC236}">
                <a16:creationId xmlns:a16="http://schemas.microsoft.com/office/drawing/2014/main" id="{441E6719-C5AF-D248-B271-C946755AB533}"/>
              </a:ext>
            </a:extLst>
          </p:cNvPr>
          <p:cNvSpPr txBox="1"/>
          <p:nvPr/>
        </p:nvSpPr>
        <p:spPr>
          <a:xfrm>
            <a:off x="7676731" y="6019910"/>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November</a:t>
            </a:r>
          </a:p>
          <a:p>
            <a:pPr algn="ctr"/>
            <a:r>
              <a:rPr lang="en-US" sz="1050" dirty="0">
                <a:solidFill>
                  <a:schemeClr val="tx1"/>
                </a:solidFill>
              </a:rPr>
              <a:t>2020</a:t>
            </a:r>
          </a:p>
        </p:txBody>
      </p:sp>
      <p:sp>
        <p:nvSpPr>
          <p:cNvPr id="26" name="TextBox 1">
            <a:extLst>
              <a:ext uri="{FF2B5EF4-FFF2-40B4-BE49-F238E27FC236}">
                <a16:creationId xmlns:a16="http://schemas.microsoft.com/office/drawing/2014/main" id="{09452D95-F23E-F346-9B93-3DE6AA269469}"/>
              </a:ext>
            </a:extLst>
          </p:cNvPr>
          <p:cNvSpPr txBox="1"/>
          <p:nvPr/>
        </p:nvSpPr>
        <p:spPr>
          <a:xfrm>
            <a:off x="8386226" y="6019909"/>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December</a:t>
            </a:r>
          </a:p>
          <a:p>
            <a:pPr algn="ctr"/>
            <a:r>
              <a:rPr lang="en-US" sz="1050" dirty="0">
                <a:solidFill>
                  <a:schemeClr val="tx1"/>
                </a:solidFill>
              </a:rPr>
              <a:t>2020</a:t>
            </a:r>
          </a:p>
        </p:txBody>
      </p:sp>
      <p:sp>
        <p:nvSpPr>
          <p:cNvPr id="27" name="TextBox 1">
            <a:extLst>
              <a:ext uri="{FF2B5EF4-FFF2-40B4-BE49-F238E27FC236}">
                <a16:creationId xmlns:a16="http://schemas.microsoft.com/office/drawing/2014/main" id="{60E6C877-6F14-C04B-BE33-7A22CF0A6B1A}"/>
              </a:ext>
            </a:extLst>
          </p:cNvPr>
          <p:cNvSpPr txBox="1"/>
          <p:nvPr/>
        </p:nvSpPr>
        <p:spPr>
          <a:xfrm>
            <a:off x="9103641" y="6019909"/>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January 2021</a:t>
            </a:r>
            <a:endParaRPr lang="en-US" sz="1050" dirty="0">
              <a:solidFill>
                <a:schemeClr val="tx1"/>
              </a:solidFill>
            </a:endParaRPr>
          </a:p>
        </p:txBody>
      </p:sp>
      <p:sp>
        <p:nvSpPr>
          <p:cNvPr id="28" name="TextBox 1">
            <a:extLst>
              <a:ext uri="{FF2B5EF4-FFF2-40B4-BE49-F238E27FC236}">
                <a16:creationId xmlns:a16="http://schemas.microsoft.com/office/drawing/2014/main" id="{BBB5B191-E179-FB47-8582-9129C0F1F137}"/>
              </a:ext>
            </a:extLst>
          </p:cNvPr>
          <p:cNvSpPr txBox="1"/>
          <p:nvPr/>
        </p:nvSpPr>
        <p:spPr>
          <a:xfrm>
            <a:off x="9851898" y="6019908"/>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February 2021</a:t>
            </a:r>
            <a:endParaRPr lang="en-US" sz="1050" dirty="0">
              <a:solidFill>
                <a:schemeClr val="tx1"/>
              </a:solidFill>
            </a:endParaRPr>
          </a:p>
        </p:txBody>
      </p:sp>
      <p:sp>
        <p:nvSpPr>
          <p:cNvPr id="29" name="TextBox 1">
            <a:extLst>
              <a:ext uri="{FF2B5EF4-FFF2-40B4-BE49-F238E27FC236}">
                <a16:creationId xmlns:a16="http://schemas.microsoft.com/office/drawing/2014/main" id="{60B7AF52-8D60-9045-A43C-048BB69C1EF5}"/>
              </a:ext>
            </a:extLst>
          </p:cNvPr>
          <p:cNvSpPr txBox="1"/>
          <p:nvPr/>
        </p:nvSpPr>
        <p:spPr>
          <a:xfrm>
            <a:off x="10602174" y="6019908"/>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March 2021</a:t>
            </a:r>
            <a:endParaRPr lang="en-US" sz="1050" dirty="0">
              <a:solidFill>
                <a:schemeClr val="tx1"/>
              </a:solidFill>
            </a:endParaRPr>
          </a:p>
        </p:txBody>
      </p:sp>
      <p:sp>
        <p:nvSpPr>
          <p:cNvPr id="30" name="TextBox 1">
            <a:extLst>
              <a:ext uri="{FF2B5EF4-FFF2-40B4-BE49-F238E27FC236}">
                <a16:creationId xmlns:a16="http://schemas.microsoft.com/office/drawing/2014/main" id="{3A691B83-EC4A-3142-88EA-55F49F80B254}"/>
              </a:ext>
            </a:extLst>
          </p:cNvPr>
          <p:cNvSpPr txBox="1"/>
          <p:nvPr/>
        </p:nvSpPr>
        <p:spPr>
          <a:xfrm>
            <a:off x="1313679" y="5755918"/>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N/A</a:t>
            </a:r>
            <a:endParaRPr lang="en-US" sz="1050" b="1" dirty="0">
              <a:solidFill>
                <a:schemeClr val="tx1"/>
              </a:solidFill>
            </a:endParaRPr>
          </a:p>
        </p:txBody>
      </p:sp>
      <p:sp>
        <p:nvSpPr>
          <p:cNvPr id="31" name="TextBox 1">
            <a:extLst>
              <a:ext uri="{FF2B5EF4-FFF2-40B4-BE49-F238E27FC236}">
                <a16:creationId xmlns:a16="http://schemas.microsoft.com/office/drawing/2014/main" id="{10E740DB-2A54-8F46-BC85-A612760C7CAF}"/>
              </a:ext>
            </a:extLst>
          </p:cNvPr>
          <p:cNvSpPr txBox="1"/>
          <p:nvPr/>
        </p:nvSpPr>
        <p:spPr>
          <a:xfrm>
            <a:off x="2271566" y="5751313"/>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N/A</a:t>
            </a:r>
            <a:endParaRPr lang="en-US" sz="1050" b="1" dirty="0">
              <a:solidFill>
                <a:schemeClr val="tx1"/>
              </a:solidFill>
            </a:endParaRPr>
          </a:p>
        </p:txBody>
      </p:sp>
      <p:sp>
        <p:nvSpPr>
          <p:cNvPr id="32" name="TextBox 1">
            <a:extLst>
              <a:ext uri="{FF2B5EF4-FFF2-40B4-BE49-F238E27FC236}">
                <a16:creationId xmlns:a16="http://schemas.microsoft.com/office/drawing/2014/main" id="{46646BF1-5A20-B449-A071-851F31475241}"/>
              </a:ext>
            </a:extLst>
          </p:cNvPr>
          <p:cNvSpPr txBox="1"/>
          <p:nvPr/>
        </p:nvSpPr>
        <p:spPr>
          <a:xfrm>
            <a:off x="3228889" y="5703757"/>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90</a:t>
            </a:r>
          </a:p>
        </p:txBody>
      </p:sp>
      <p:sp>
        <p:nvSpPr>
          <p:cNvPr id="33" name="TextBox 1">
            <a:extLst>
              <a:ext uri="{FF2B5EF4-FFF2-40B4-BE49-F238E27FC236}">
                <a16:creationId xmlns:a16="http://schemas.microsoft.com/office/drawing/2014/main" id="{B0F9A563-16B5-C94F-BA42-FA12560FBA28}"/>
              </a:ext>
            </a:extLst>
          </p:cNvPr>
          <p:cNvSpPr txBox="1"/>
          <p:nvPr/>
        </p:nvSpPr>
        <p:spPr>
          <a:xfrm>
            <a:off x="6916349" y="4810586"/>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2145</a:t>
            </a:r>
            <a:endParaRPr lang="en-US" sz="1050" b="1" dirty="0">
              <a:solidFill>
                <a:schemeClr val="tx1"/>
              </a:solidFill>
            </a:endParaRPr>
          </a:p>
        </p:txBody>
      </p:sp>
      <p:sp>
        <p:nvSpPr>
          <p:cNvPr id="34" name="TextBox 1">
            <a:extLst>
              <a:ext uri="{FF2B5EF4-FFF2-40B4-BE49-F238E27FC236}">
                <a16:creationId xmlns:a16="http://schemas.microsoft.com/office/drawing/2014/main" id="{69715CC7-0AD8-AF4C-82BF-B1B55811EAE5}"/>
              </a:ext>
            </a:extLst>
          </p:cNvPr>
          <p:cNvSpPr txBox="1"/>
          <p:nvPr/>
        </p:nvSpPr>
        <p:spPr>
          <a:xfrm>
            <a:off x="7644320" y="4714769"/>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2355</a:t>
            </a:r>
            <a:endParaRPr lang="en-US" sz="1050" b="1" dirty="0">
              <a:solidFill>
                <a:schemeClr val="tx1"/>
              </a:solidFill>
            </a:endParaRPr>
          </a:p>
        </p:txBody>
      </p:sp>
      <p:sp>
        <p:nvSpPr>
          <p:cNvPr id="35" name="TextBox 1">
            <a:extLst>
              <a:ext uri="{FF2B5EF4-FFF2-40B4-BE49-F238E27FC236}">
                <a16:creationId xmlns:a16="http://schemas.microsoft.com/office/drawing/2014/main" id="{FA1A7676-8714-3848-A71C-DA7167939002}"/>
              </a:ext>
            </a:extLst>
          </p:cNvPr>
          <p:cNvSpPr txBox="1"/>
          <p:nvPr/>
        </p:nvSpPr>
        <p:spPr>
          <a:xfrm>
            <a:off x="10595532" y="2091324"/>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8385</a:t>
            </a:r>
            <a:endParaRPr lang="en-US" sz="1050" b="1" dirty="0">
              <a:solidFill>
                <a:schemeClr val="tx1"/>
              </a:solidFill>
            </a:endParaRPr>
          </a:p>
        </p:txBody>
      </p:sp>
      <p:sp>
        <p:nvSpPr>
          <p:cNvPr id="36" name="Rectangle 35">
            <a:extLst>
              <a:ext uri="{FF2B5EF4-FFF2-40B4-BE49-F238E27FC236}">
                <a16:creationId xmlns:a16="http://schemas.microsoft.com/office/drawing/2014/main" id="{C2BCA131-7841-C249-9B9F-540E0A4E5144}"/>
              </a:ext>
            </a:extLst>
          </p:cNvPr>
          <p:cNvSpPr/>
          <p:nvPr/>
        </p:nvSpPr>
        <p:spPr>
          <a:xfrm>
            <a:off x="4909351" y="4570069"/>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DB8D30E-2004-4B4D-8F7F-1924A766F3B3}"/>
              </a:ext>
            </a:extLst>
          </p:cNvPr>
          <p:cNvSpPr/>
          <p:nvPr/>
        </p:nvSpPr>
        <p:spPr>
          <a:xfrm>
            <a:off x="5675741" y="4092318"/>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D981A7B-B33A-ED4F-A258-91007FA02D47}"/>
              </a:ext>
            </a:extLst>
          </p:cNvPr>
          <p:cNvSpPr/>
          <p:nvPr/>
        </p:nvSpPr>
        <p:spPr>
          <a:xfrm>
            <a:off x="6375819" y="4098890"/>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33744D8-D98A-354C-B5DF-599DA346F017}"/>
              </a:ext>
            </a:extLst>
          </p:cNvPr>
          <p:cNvSpPr/>
          <p:nvPr/>
        </p:nvSpPr>
        <p:spPr>
          <a:xfrm>
            <a:off x="9311806" y="3811187"/>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66B80A6-D1DD-1148-9712-C15E78C16C0A}"/>
              </a:ext>
            </a:extLst>
          </p:cNvPr>
          <p:cNvSpPr/>
          <p:nvPr/>
        </p:nvSpPr>
        <p:spPr>
          <a:xfrm>
            <a:off x="10060063" y="2420596"/>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1">
            <a:extLst>
              <a:ext uri="{FF2B5EF4-FFF2-40B4-BE49-F238E27FC236}">
                <a16:creationId xmlns:a16="http://schemas.microsoft.com/office/drawing/2014/main" id="{41AA058C-F7BB-AB44-9B41-F6C1161EF4DB}"/>
              </a:ext>
            </a:extLst>
          </p:cNvPr>
          <p:cNvSpPr txBox="1"/>
          <p:nvPr/>
        </p:nvSpPr>
        <p:spPr>
          <a:xfrm>
            <a:off x="4694587" y="4575274"/>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2655</a:t>
            </a:r>
            <a:endParaRPr lang="en-US" sz="1050" b="1" dirty="0">
              <a:solidFill>
                <a:schemeClr val="tx1"/>
              </a:solidFill>
            </a:endParaRPr>
          </a:p>
        </p:txBody>
      </p:sp>
      <p:sp>
        <p:nvSpPr>
          <p:cNvPr id="42" name="TextBox 1">
            <a:extLst>
              <a:ext uri="{FF2B5EF4-FFF2-40B4-BE49-F238E27FC236}">
                <a16:creationId xmlns:a16="http://schemas.microsoft.com/office/drawing/2014/main" id="{8EE27B83-19A4-D340-B051-313AEC59761D}"/>
              </a:ext>
            </a:extLst>
          </p:cNvPr>
          <p:cNvSpPr txBox="1"/>
          <p:nvPr/>
        </p:nvSpPr>
        <p:spPr>
          <a:xfrm>
            <a:off x="5449646" y="4099778"/>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3795</a:t>
            </a:r>
            <a:endParaRPr lang="en-US" sz="1050" b="1" dirty="0">
              <a:solidFill>
                <a:schemeClr val="tx1"/>
              </a:solidFill>
            </a:endParaRPr>
          </a:p>
        </p:txBody>
      </p:sp>
      <p:sp>
        <p:nvSpPr>
          <p:cNvPr id="43" name="TextBox 1">
            <a:extLst>
              <a:ext uri="{FF2B5EF4-FFF2-40B4-BE49-F238E27FC236}">
                <a16:creationId xmlns:a16="http://schemas.microsoft.com/office/drawing/2014/main" id="{0B497591-9B1E-B048-AC59-8F9980973803}"/>
              </a:ext>
            </a:extLst>
          </p:cNvPr>
          <p:cNvSpPr txBox="1"/>
          <p:nvPr/>
        </p:nvSpPr>
        <p:spPr>
          <a:xfrm>
            <a:off x="6175947" y="4102404"/>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3780</a:t>
            </a:r>
            <a:endParaRPr lang="en-US" sz="1050" b="1" dirty="0">
              <a:solidFill>
                <a:schemeClr val="tx1"/>
              </a:solidFill>
            </a:endParaRPr>
          </a:p>
        </p:txBody>
      </p:sp>
      <p:sp>
        <p:nvSpPr>
          <p:cNvPr id="44" name="TextBox 1">
            <a:extLst>
              <a:ext uri="{FF2B5EF4-FFF2-40B4-BE49-F238E27FC236}">
                <a16:creationId xmlns:a16="http://schemas.microsoft.com/office/drawing/2014/main" id="{BA14C3D1-E8D5-A846-846B-52F29D0BAAF3}"/>
              </a:ext>
            </a:extLst>
          </p:cNvPr>
          <p:cNvSpPr txBox="1"/>
          <p:nvPr/>
        </p:nvSpPr>
        <p:spPr>
          <a:xfrm>
            <a:off x="9103640" y="3774538"/>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4440</a:t>
            </a:r>
            <a:endParaRPr lang="en-US" sz="1050" b="1" dirty="0">
              <a:solidFill>
                <a:schemeClr val="tx1"/>
              </a:solidFill>
            </a:endParaRPr>
          </a:p>
        </p:txBody>
      </p:sp>
      <p:sp>
        <p:nvSpPr>
          <p:cNvPr id="45" name="TextBox 1">
            <a:extLst>
              <a:ext uri="{FF2B5EF4-FFF2-40B4-BE49-F238E27FC236}">
                <a16:creationId xmlns:a16="http://schemas.microsoft.com/office/drawing/2014/main" id="{81523C24-E4CD-7044-8BBE-40BBB2A113B6}"/>
              </a:ext>
            </a:extLst>
          </p:cNvPr>
          <p:cNvSpPr txBox="1"/>
          <p:nvPr/>
        </p:nvSpPr>
        <p:spPr>
          <a:xfrm>
            <a:off x="9851897" y="2408857"/>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7605</a:t>
            </a:r>
            <a:endParaRPr lang="en-US" sz="1050" b="1" dirty="0">
              <a:solidFill>
                <a:schemeClr val="tx1"/>
              </a:solidFill>
            </a:endParaRPr>
          </a:p>
        </p:txBody>
      </p:sp>
      <p:sp>
        <p:nvSpPr>
          <p:cNvPr id="46" name="Rectangle 45">
            <a:extLst>
              <a:ext uri="{FF2B5EF4-FFF2-40B4-BE49-F238E27FC236}">
                <a16:creationId xmlns:a16="http://schemas.microsoft.com/office/drawing/2014/main" id="{BEB58DBA-F79C-1444-A4C9-AE3F4679FB94}"/>
              </a:ext>
            </a:extLst>
          </p:cNvPr>
          <p:cNvSpPr/>
          <p:nvPr/>
        </p:nvSpPr>
        <p:spPr>
          <a:xfrm>
            <a:off x="8591221" y="4098889"/>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1">
            <a:extLst>
              <a:ext uri="{FF2B5EF4-FFF2-40B4-BE49-F238E27FC236}">
                <a16:creationId xmlns:a16="http://schemas.microsoft.com/office/drawing/2014/main" id="{9AD149CD-E269-6C47-BB19-9BA8923B33E8}"/>
              </a:ext>
            </a:extLst>
          </p:cNvPr>
          <p:cNvSpPr txBox="1"/>
          <p:nvPr/>
        </p:nvSpPr>
        <p:spPr>
          <a:xfrm>
            <a:off x="8383055" y="4089742"/>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3810</a:t>
            </a:r>
            <a:endParaRPr lang="en-US" sz="1050" b="1" dirty="0">
              <a:solidFill>
                <a:schemeClr val="tx1"/>
              </a:solidFill>
            </a:endParaRPr>
          </a:p>
        </p:txBody>
      </p:sp>
      <p:sp>
        <p:nvSpPr>
          <p:cNvPr id="48" name="Rectangle 47">
            <a:extLst>
              <a:ext uri="{FF2B5EF4-FFF2-40B4-BE49-F238E27FC236}">
                <a16:creationId xmlns:a16="http://schemas.microsoft.com/office/drawing/2014/main" id="{B7EFF149-C743-4C4C-86FB-F3445915EE5A}"/>
              </a:ext>
            </a:extLst>
          </p:cNvPr>
          <p:cNvSpPr/>
          <p:nvPr/>
        </p:nvSpPr>
        <p:spPr>
          <a:xfrm>
            <a:off x="4166390" y="5481214"/>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1">
            <a:extLst>
              <a:ext uri="{FF2B5EF4-FFF2-40B4-BE49-F238E27FC236}">
                <a16:creationId xmlns:a16="http://schemas.microsoft.com/office/drawing/2014/main" id="{C8349704-A54B-BD40-86B9-753CE0F4F10B}"/>
              </a:ext>
            </a:extLst>
          </p:cNvPr>
          <p:cNvSpPr txBox="1"/>
          <p:nvPr/>
        </p:nvSpPr>
        <p:spPr>
          <a:xfrm>
            <a:off x="3975511" y="5493113"/>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555</a:t>
            </a:r>
            <a:endParaRPr lang="en-US" sz="1050" b="1" dirty="0">
              <a:solidFill>
                <a:schemeClr val="tx1"/>
              </a:solidFill>
            </a:endParaRPr>
          </a:p>
        </p:txBody>
      </p:sp>
    </p:spTree>
    <p:extLst>
      <p:ext uri="{BB962C8B-B14F-4D97-AF65-F5344CB8AC3E}">
        <p14:creationId xmlns:p14="http://schemas.microsoft.com/office/powerpoint/2010/main" val="483749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59"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118494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RCC</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0" name="Rectangle 9">
            <a:extLst>
              <a:ext uri="{FF2B5EF4-FFF2-40B4-BE49-F238E27FC236}">
                <a16:creationId xmlns:a16="http://schemas.microsoft.com/office/drawing/2014/main" id="{67D3328A-F79F-B147-AD8E-5FB39677AF3B}"/>
              </a:ext>
            </a:extLst>
          </p:cNvPr>
          <p:cNvSpPr/>
          <p:nvPr/>
        </p:nvSpPr>
        <p:spPr>
          <a:xfrm>
            <a:off x="1300146" y="2552605"/>
            <a:ext cx="10882329" cy="1354217"/>
          </a:xfrm>
          <a:prstGeom prst="rect">
            <a:avLst/>
          </a:prstGeom>
        </p:spPr>
        <p:txBody>
          <a:bodyPr wrap="square">
            <a:spAutoFit/>
          </a:bodyPr>
          <a:lstStyle/>
          <a:p>
            <a:pPr marL="342900" indent="-342900">
              <a:spcBef>
                <a:spcPts val="1200"/>
              </a:spcBef>
              <a:buFont typeface="Arial" panose="020B0604020202020204" pitchFamily="34" charset="0"/>
              <a:buChar char="•"/>
            </a:pPr>
            <a:r>
              <a:rPr lang="en-US" sz="3600" dirty="0">
                <a:solidFill>
                  <a:srgbClr val="000000"/>
                </a:solidFill>
                <a:latin typeface="+mj-lt"/>
              </a:rPr>
              <a:t>RCC Guideline Focus Group</a:t>
            </a:r>
          </a:p>
          <a:p>
            <a:pPr marL="342900" indent="-342900">
              <a:spcBef>
                <a:spcPts val="1200"/>
              </a:spcBef>
              <a:buFont typeface="Arial" panose="020B0604020202020204" pitchFamily="34" charset="0"/>
              <a:buChar char="•"/>
            </a:pPr>
            <a:r>
              <a:rPr lang="en-US" sz="3600" dirty="0">
                <a:solidFill>
                  <a:srgbClr val="000000"/>
                </a:solidFill>
                <a:latin typeface="+mj-lt"/>
              </a:rPr>
              <a:t>RCC Panel Discussion </a:t>
            </a:r>
          </a:p>
        </p:txBody>
      </p:sp>
      <p:sp>
        <p:nvSpPr>
          <p:cNvPr id="11" name="Rectangle 10">
            <a:extLst>
              <a:ext uri="{FF2B5EF4-FFF2-40B4-BE49-F238E27FC236}">
                <a16:creationId xmlns:a16="http://schemas.microsoft.com/office/drawing/2014/main" id="{52B16BD6-1402-B745-BB44-1BE336D7355B}"/>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3493511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82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9"/>
            <a:ext cx="12351896" cy="2364698"/>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MAT Manager Report</a:t>
            </a:r>
          </a:p>
          <a:p>
            <a:pPr algn="ctr"/>
            <a:r>
              <a:rPr lang="en-US" sz="4800" dirty="0">
                <a:latin typeface="Arial" panose="020B0604020202020204" pitchFamily="34" charset="0"/>
                <a:cs typeface="Arial" panose="020B0604020202020204" pitchFamily="34" charset="0"/>
              </a:rPr>
              <a:t>Kevin Steffy</a:t>
            </a:r>
          </a:p>
        </p:txBody>
      </p:sp>
      <p:pic>
        <p:nvPicPr>
          <p:cNvPr id="8" name="Picture 7" descr="A picture containing text, device, gauge&#10;&#10;Description automatically generated">
            <a:extLst>
              <a:ext uri="{FF2B5EF4-FFF2-40B4-BE49-F238E27FC236}">
                <a16:creationId xmlns:a16="http://schemas.microsoft.com/office/drawing/2014/main" id="{DAAE7F92-17F4-7446-A195-CE226BACE3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8208" y="498394"/>
            <a:ext cx="3995583" cy="1855092"/>
          </a:xfrm>
          <a:prstGeom prst="rect">
            <a:avLst/>
          </a:prstGeom>
        </p:spPr>
      </p:pic>
    </p:spTree>
    <p:extLst>
      <p:ext uri="{BB962C8B-B14F-4D97-AF65-F5344CB8AC3E}">
        <p14:creationId xmlns:p14="http://schemas.microsoft.com/office/powerpoint/2010/main" val="1592905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55413"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85233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General Updates</a:t>
            </a:r>
          </a:p>
        </p:txBody>
      </p:sp>
      <p:sp>
        <p:nvSpPr>
          <p:cNvPr id="3" name="Rectangle 2">
            <a:extLst>
              <a:ext uri="{FF2B5EF4-FFF2-40B4-BE49-F238E27FC236}">
                <a16:creationId xmlns:a16="http://schemas.microsoft.com/office/drawing/2014/main" id="{9836B872-F012-394F-A6F7-D58FF7C2AE6E}"/>
              </a:ext>
            </a:extLst>
          </p:cNvPr>
          <p:cNvSpPr/>
          <p:nvPr/>
        </p:nvSpPr>
        <p:spPr>
          <a:xfrm>
            <a:off x="767759" y="1904334"/>
            <a:ext cx="10816376" cy="4555093"/>
          </a:xfrm>
          <a:prstGeom prst="rect">
            <a:avLst/>
          </a:prstGeom>
        </p:spPr>
        <p:txBody>
          <a:bodyPr wrap="square">
            <a:spAutoFit/>
          </a:bodyPr>
          <a:lstStyle/>
          <a:p>
            <a:pPr marL="342900" indent="-342900">
              <a:spcBef>
                <a:spcPts val="1200"/>
              </a:spcBef>
              <a:buFont typeface="Arial" panose="020B0604020202020204" pitchFamily="34" charset="0"/>
              <a:buChar char="•"/>
            </a:pPr>
            <a:r>
              <a:rPr lang="en-US" sz="2000" dirty="0">
                <a:solidFill>
                  <a:srgbClr val="000000"/>
                </a:solidFill>
                <a:latin typeface="+mj-lt"/>
                <a:ea typeface="Times New Roman" panose="02020603050405020304" pitchFamily="18" charset="0"/>
                <a:cs typeface="Times New Roman" panose="02020603050405020304" pitchFamily="18" charset="0"/>
              </a:rPr>
              <a:t>From January to March 2021, MAT has received </a:t>
            </a:r>
            <a:r>
              <a:rPr lang="en-US" sz="2000" b="1" dirty="0">
                <a:solidFill>
                  <a:srgbClr val="C11339"/>
                </a:solidFill>
                <a:ea typeface="Times New Roman" panose="02020603050405020304" pitchFamily="18" charset="0"/>
                <a:cs typeface="Times New Roman" panose="02020603050405020304" pitchFamily="18" charset="0"/>
              </a:rPr>
              <a:t>48 new applications</a:t>
            </a:r>
            <a:r>
              <a:rPr lang="en-US" sz="2000" b="1" dirty="0">
                <a:solidFill>
                  <a:srgbClr val="C11339"/>
                </a:solidFill>
                <a:latin typeface="+mj-lt"/>
                <a:ea typeface="Times New Roman" panose="02020603050405020304" pitchFamily="18" charset="0"/>
                <a:cs typeface="Times New Roman" panose="02020603050405020304" pitchFamily="18" charset="0"/>
              </a:rPr>
              <a:t> </a:t>
            </a:r>
            <a:r>
              <a:rPr lang="en-US" sz="2000" dirty="0">
                <a:solidFill>
                  <a:srgbClr val="000000"/>
                </a:solidFill>
                <a:latin typeface="+mj-lt"/>
                <a:ea typeface="Times New Roman" panose="02020603050405020304" pitchFamily="18" charset="0"/>
                <a:cs typeface="Times New Roman" panose="02020603050405020304" pitchFamily="18" charset="0"/>
              </a:rPr>
              <a:t>and distributed a total of</a:t>
            </a:r>
            <a:r>
              <a:rPr lang="en-US" sz="2000" dirty="0">
                <a:solidFill>
                  <a:srgbClr val="000000"/>
                </a:solidFill>
                <a:ea typeface="Times New Roman" panose="02020603050405020304" pitchFamily="18" charset="0"/>
                <a:cs typeface="Times New Roman" panose="02020603050405020304" pitchFamily="18" charset="0"/>
              </a:rPr>
              <a:t> </a:t>
            </a:r>
            <a:r>
              <a:rPr lang="en-US" sz="2000" b="1" dirty="0">
                <a:solidFill>
                  <a:srgbClr val="C11339"/>
                </a:solidFill>
                <a:ea typeface="Times New Roman" panose="02020603050405020304" pitchFamily="18" charset="0"/>
                <a:cs typeface="Times New Roman" panose="02020603050405020304" pitchFamily="18" charset="0"/>
              </a:rPr>
              <a:t>59 pieces of telecommunications equipment</a:t>
            </a:r>
            <a:r>
              <a:rPr lang="en-US" sz="2000" dirty="0">
                <a:solidFill>
                  <a:srgbClr val="000000"/>
                </a:solidFill>
                <a:ea typeface="Times New Roman" panose="02020603050405020304" pitchFamily="18" charset="0"/>
                <a:cs typeface="Times New Roman" panose="02020603050405020304" pitchFamily="18" charset="0"/>
              </a:rPr>
              <a:t> </a:t>
            </a:r>
            <a:endParaRPr lang="en-US" sz="2000" dirty="0">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000" dirty="0">
                <a:solidFill>
                  <a:srgbClr val="000000"/>
                </a:solidFill>
                <a:latin typeface="+mj-lt"/>
                <a:ea typeface="Times New Roman" panose="02020603050405020304" pitchFamily="18" charset="0"/>
                <a:cs typeface="Times New Roman" panose="02020603050405020304" pitchFamily="18" charset="0"/>
              </a:rPr>
              <a:t>In the previous quarterly report, we distributed a total of 115 pieces of telecommunications equipment </a:t>
            </a:r>
            <a:endParaRPr lang="en-US" sz="2000" dirty="0">
              <a:latin typeface="+mj-lt"/>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000" dirty="0">
                <a:solidFill>
                  <a:srgbClr val="000000"/>
                </a:solidFill>
                <a:latin typeface="+mj-lt"/>
                <a:ea typeface="Times New Roman" panose="02020603050405020304" pitchFamily="18" charset="0"/>
                <a:cs typeface="Times New Roman" panose="02020603050405020304" pitchFamily="18" charset="0"/>
              </a:rPr>
              <a:t>There is a difference of 56 equipment pieces between the previous and current quarters </a:t>
            </a:r>
            <a:endParaRPr lang="en-US" sz="2000" dirty="0">
              <a:latin typeface="+mj-lt"/>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000" dirty="0">
                <a:solidFill>
                  <a:srgbClr val="000000"/>
                </a:solidFill>
                <a:latin typeface="+mj-lt"/>
                <a:ea typeface="Times New Roman" panose="02020603050405020304" pitchFamily="18" charset="0"/>
                <a:cs typeface="Times New Roman" panose="02020603050405020304" pitchFamily="18" charset="0"/>
              </a:rPr>
              <a:t>Evaluators are still doing the evaluations, re-evaluations, and troubleshooting remotely as much as possible.</a:t>
            </a:r>
            <a:endParaRPr lang="en-US" sz="2000" dirty="0">
              <a:latin typeface="+mj-lt"/>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000" b="1" dirty="0">
                <a:solidFill>
                  <a:srgbClr val="C11339"/>
                </a:solidFill>
                <a:ea typeface="Times New Roman" panose="02020603050405020304" pitchFamily="18" charset="0"/>
                <a:cs typeface="Times New Roman" panose="02020603050405020304" pitchFamily="18" charset="0"/>
              </a:rPr>
              <a:t>We are still performing our services remotely </a:t>
            </a:r>
            <a:r>
              <a:rPr lang="en-US" sz="2000" dirty="0">
                <a:latin typeface="+mj-lt"/>
                <a:ea typeface="Times New Roman" panose="02020603050405020304" pitchFamily="18" charset="0"/>
                <a:cs typeface="Times New Roman" panose="02020603050405020304" pitchFamily="18" charset="0"/>
              </a:rPr>
              <a:t>to protect the health of our staff and our clients. If we must meet with clients in person as a last resource, it is with the understanding that we must use PPE and ensure that everything is properly sanitized</a:t>
            </a:r>
          </a:p>
          <a:p>
            <a:pPr marL="342900" indent="-342900">
              <a:spcBef>
                <a:spcPts val="1200"/>
              </a:spcBef>
              <a:buFont typeface="Arial" panose="020B0604020202020204" pitchFamily="34" charset="0"/>
              <a:buChar char="•"/>
            </a:pPr>
            <a:r>
              <a:rPr lang="en-US" sz="2000" dirty="0">
                <a:solidFill>
                  <a:srgbClr val="000000"/>
                </a:solidFill>
                <a:latin typeface="+mj-lt"/>
                <a:ea typeface="Times New Roman" panose="02020603050405020304" pitchFamily="18" charset="0"/>
                <a:cs typeface="Times New Roman" panose="02020603050405020304" pitchFamily="18" charset="0"/>
              </a:rPr>
              <a:t>Until further notice, most of the senior and nursing centers are still not allowing evaluators to come in for assessments</a:t>
            </a:r>
            <a:endParaRPr lang="en-US" sz="2000" dirty="0">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7923BA3-73F0-A646-A916-BDA4962D78A1}"/>
              </a:ext>
            </a:extLst>
          </p:cNvPr>
          <p:cNvSpPr txBox="1"/>
          <p:nvPr/>
        </p:nvSpPr>
        <p:spPr>
          <a:xfrm>
            <a:off x="-535459" y="6697362"/>
            <a:ext cx="184731"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0ED1D6F6-AE19-EA41-8928-C9BFF7EBEF87}"/>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1" name="Rectangle 10">
            <a:extLst>
              <a:ext uri="{FF2B5EF4-FFF2-40B4-BE49-F238E27FC236}">
                <a16:creationId xmlns:a16="http://schemas.microsoft.com/office/drawing/2014/main" id="{80AAABD7-01A1-654D-ABAB-33D3CD67F511}"/>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446936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6"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41659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817403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from January to March 2021</a:t>
            </a:r>
            <a:endParaRPr lang="en-US" dirty="0">
              <a:solidFill>
                <a:srgbClr val="C11339"/>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A869682-7DF0-0C45-BB7E-86276234DEA6}"/>
              </a:ext>
            </a:extLst>
          </p:cNvPr>
          <p:cNvSpPr/>
          <p:nvPr/>
        </p:nvSpPr>
        <p:spPr>
          <a:xfrm>
            <a:off x="834850" y="2745896"/>
            <a:ext cx="10816376" cy="2957861"/>
          </a:xfrm>
          <a:prstGeom prst="rect">
            <a:avLst/>
          </a:prstGeom>
        </p:spPr>
        <p:txBody>
          <a:bodyPr wrap="square">
            <a:spAutoFit/>
          </a:bodyPr>
          <a:lstStyle/>
          <a:p>
            <a:pPr>
              <a:lnSpc>
                <a:spcPct val="150000"/>
              </a:lnSpc>
            </a:pPr>
            <a:r>
              <a:rPr lang="en-US" dirty="0">
                <a:latin typeface="+mj-lt"/>
              </a:rPr>
              <a:t>Amplified Phone: </a:t>
            </a:r>
            <a:r>
              <a:rPr lang="en-US" b="1" dirty="0"/>
              <a:t>12</a:t>
            </a:r>
            <a:endParaRPr lang="en-US" dirty="0">
              <a:latin typeface="+mj-lt"/>
            </a:endParaRPr>
          </a:p>
          <a:p>
            <a:pPr>
              <a:lnSpc>
                <a:spcPct val="150000"/>
              </a:lnSpc>
            </a:pPr>
            <a:r>
              <a:rPr lang="en-US" dirty="0">
                <a:latin typeface="+mj-lt"/>
              </a:rPr>
              <a:t>Amplified Phone with Amplified Voice Output: </a:t>
            </a:r>
            <a:r>
              <a:rPr lang="en-US" b="1" dirty="0"/>
              <a:t>1</a:t>
            </a:r>
            <a:r>
              <a:rPr lang="en-US" dirty="0">
                <a:latin typeface="+mj-lt"/>
              </a:rPr>
              <a:t> </a:t>
            </a:r>
          </a:p>
          <a:p>
            <a:pPr>
              <a:lnSpc>
                <a:spcPct val="150000"/>
              </a:lnSpc>
            </a:pPr>
            <a:r>
              <a:rPr lang="en-US" dirty="0">
                <a:latin typeface="+mj-lt"/>
              </a:rPr>
              <a:t>Captioned Telephone: </a:t>
            </a:r>
            <a:r>
              <a:rPr lang="en-US" b="1" dirty="0"/>
              <a:t>11</a:t>
            </a:r>
            <a:r>
              <a:rPr lang="en-US" dirty="0">
                <a:latin typeface="+mj-lt"/>
              </a:rPr>
              <a:t> </a:t>
            </a:r>
          </a:p>
          <a:p>
            <a:pPr>
              <a:lnSpc>
                <a:spcPct val="150000"/>
              </a:lnSpc>
            </a:pPr>
            <a:r>
              <a:rPr lang="en-US" dirty="0">
                <a:latin typeface="+mj-lt"/>
              </a:rPr>
              <a:t>Hands-Free Phone: </a:t>
            </a:r>
            <a:r>
              <a:rPr lang="en-US" b="1" dirty="0"/>
              <a:t>1</a:t>
            </a:r>
          </a:p>
          <a:p>
            <a:pPr>
              <a:lnSpc>
                <a:spcPct val="150000"/>
              </a:lnSpc>
            </a:pPr>
            <a:r>
              <a:rPr lang="en-US" dirty="0">
                <a:latin typeface="+mj-lt"/>
              </a:rPr>
              <a:t>iPad: </a:t>
            </a:r>
            <a:r>
              <a:rPr lang="en-US" b="1" dirty="0"/>
              <a:t>28</a:t>
            </a:r>
          </a:p>
          <a:p>
            <a:pPr>
              <a:lnSpc>
                <a:spcPct val="150000"/>
              </a:lnSpc>
            </a:pPr>
            <a:r>
              <a:rPr lang="en-US" dirty="0">
                <a:latin typeface="+mj-lt"/>
              </a:rPr>
              <a:t>Synthetic Speech System: </a:t>
            </a:r>
            <a:r>
              <a:rPr lang="en-US" b="1" dirty="0"/>
              <a:t>1</a:t>
            </a:r>
          </a:p>
          <a:p>
            <a:pPr>
              <a:lnSpc>
                <a:spcPct val="150000"/>
              </a:lnSpc>
            </a:pPr>
            <a:r>
              <a:rPr lang="en-US" dirty="0">
                <a:latin typeface="+mj-lt"/>
              </a:rPr>
              <a:t>Wireless Device: </a:t>
            </a:r>
            <a:r>
              <a:rPr lang="en-US" b="1" dirty="0"/>
              <a:t>13</a:t>
            </a:r>
          </a:p>
        </p:txBody>
      </p:sp>
      <p:pic>
        <p:nvPicPr>
          <p:cNvPr id="12" name="Picture 11" descr="A person sitting at a table&#10;&#10;Description automatically generated with low confidence">
            <a:extLst>
              <a:ext uri="{FF2B5EF4-FFF2-40B4-BE49-F238E27FC236}">
                <a16:creationId xmlns:a16="http://schemas.microsoft.com/office/drawing/2014/main" id="{8227507D-7579-6843-B338-FC0BFCC21E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00439" y="2465638"/>
            <a:ext cx="6051456" cy="3774046"/>
          </a:xfrm>
          <a:prstGeom prst="rect">
            <a:avLst/>
          </a:prstGeom>
        </p:spPr>
      </p:pic>
      <p:sp>
        <p:nvSpPr>
          <p:cNvPr id="18" name="Rectangle 17">
            <a:extLst>
              <a:ext uri="{FF2B5EF4-FFF2-40B4-BE49-F238E27FC236}">
                <a16:creationId xmlns:a16="http://schemas.microsoft.com/office/drawing/2014/main" id="{E3F58BAC-9714-7D45-90E9-DC0839C6301A}"/>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pic>
        <p:nvPicPr>
          <p:cNvPr id="7" name="Picture 6" descr="A person wearing sunglasses and holding a tablet&#10;&#10;Description automatically generated with low confidence">
            <a:extLst>
              <a:ext uri="{FF2B5EF4-FFF2-40B4-BE49-F238E27FC236}">
                <a16:creationId xmlns:a16="http://schemas.microsoft.com/office/drawing/2014/main" id="{C591D817-44D3-8F4F-8349-DE7650D42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00439" y="2465638"/>
            <a:ext cx="6056945" cy="3774046"/>
          </a:xfrm>
          <a:prstGeom prst="rect">
            <a:avLst/>
          </a:prstGeom>
        </p:spPr>
      </p:pic>
      <p:sp>
        <p:nvSpPr>
          <p:cNvPr id="13" name="Rectangle 12">
            <a:extLst>
              <a:ext uri="{FF2B5EF4-FFF2-40B4-BE49-F238E27FC236}">
                <a16:creationId xmlns:a16="http://schemas.microsoft.com/office/drawing/2014/main" id="{D96B0E78-1DC5-7E48-AFE0-CE081C9DDE2E}"/>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1759235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9428" y="1163670"/>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4"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2627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922560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by county from January to March 2021 </a:t>
            </a:r>
            <a:endParaRPr lang="en-US" dirty="0">
              <a:solidFill>
                <a:srgbClr val="C11339"/>
              </a:solidFill>
              <a:latin typeface="Arial" panose="020B0604020202020204" pitchFamily="34" charset="0"/>
              <a:cs typeface="Arial" panose="020B0604020202020204" pitchFamily="34" charset="0"/>
            </a:endParaRPr>
          </a:p>
        </p:txBody>
      </p:sp>
      <p:pic>
        <p:nvPicPr>
          <p:cNvPr id="7" name="Picture 6" descr="Map&#10;&#10;Description automatically generated">
            <a:extLst>
              <a:ext uri="{FF2B5EF4-FFF2-40B4-BE49-F238E27FC236}">
                <a16:creationId xmlns:a16="http://schemas.microsoft.com/office/drawing/2014/main" id="{EA473CF4-9E7D-334D-A8F8-F0BE9EE500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9052" y="2656387"/>
            <a:ext cx="7609348" cy="4065400"/>
          </a:xfrm>
          <a:prstGeom prst="rect">
            <a:avLst/>
          </a:prstGeom>
        </p:spPr>
      </p:pic>
      <p:cxnSp>
        <p:nvCxnSpPr>
          <p:cNvPr id="12" name="Straight Connector 11">
            <a:extLst>
              <a:ext uri="{FF2B5EF4-FFF2-40B4-BE49-F238E27FC236}">
                <a16:creationId xmlns:a16="http://schemas.microsoft.com/office/drawing/2014/main" id="{C87E99C2-DDCE-574E-8555-FA66EF213EE0}"/>
              </a:ext>
            </a:extLst>
          </p:cNvPr>
          <p:cNvCxnSpPr>
            <a:cxnSpLocks/>
          </p:cNvCxnSpPr>
          <p:nvPr/>
        </p:nvCxnSpPr>
        <p:spPr>
          <a:xfrm flipV="1">
            <a:off x="4003288" y="2502604"/>
            <a:ext cx="0" cy="440024"/>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A07E75E-0BF7-0544-B246-249E92ED9300}"/>
              </a:ext>
            </a:extLst>
          </p:cNvPr>
          <p:cNvSpPr/>
          <p:nvPr/>
        </p:nvSpPr>
        <p:spPr>
          <a:xfrm>
            <a:off x="3795475" y="209598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A2C2DF9-5EB5-D947-B0A9-3EF53C5E66E8}"/>
              </a:ext>
            </a:extLst>
          </p:cNvPr>
          <p:cNvSpPr/>
          <p:nvPr/>
        </p:nvSpPr>
        <p:spPr>
          <a:xfrm>
            <a:off x="3936367" y="2860147"/>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69BA61B-AF0E-C546-A596-B8D77C1A029A}"/>
              </a:ext>
            </a:extLst>
          </p:cNvPr>
          <p:cNvSpPr/>
          <p:nvPr/>
        </p:nvSpPr>
        <p:spPr>
          <a:xfrm>
            <a:off x="3846834" y="2032439"/>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6" name="Rectangle 15">
            <a:extLst>
              <a:ext uri="{FF2B5EF4-FFF2-40B4-BE49-F238E27FC236}">
                <a16:creationId xmlns:a16="http://schemas.microsoft.com/office/drawing/2014/main" id="{C61FF22A-5C13-074A-BF24-168B24A991C4}"/>
              </a:ext>
            </a:extLst>
          </p:cNvPr>
          <p:cNvSpPr/>
          <p:nvPr/>
        </p:nvSpPr>
        <p:spPr>
          <a:xfrm>
            <a:off x="2413710" y="2097453"/>
            <a:ext cx="13003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Allegany County</a:t>
            </a:r>
          </a:p>
        </p:txBody>
      </p:sp>
      <p:sp>
        <p:nvSpPr>
          <p:cNvPr id="21" name="Rectangle 20">
            <a:extLst>
              <a:ext uri="{FF2B5EF4-FFF2-40B4-BE49-F238E27FC236}">
                <a16:creationId xmlns:a16="http://schemas.microsoft.com/office/drawing/2014/main" id="{C986B0D1-1C84-EB45-AB39-48DFB624188A}"/>
              </a:ext>
            </a:extLst>
          </p:cNvPr>
          <p:cNvSpPr/>
          <p:nvPr/>
        </p:nvSpPr>
        <p:spPr>
          <a:xfrm>
            <a:off x="9563616" y="4023249"/>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22" name="Rectangle 21">
            <a:extLst>
              <a:ext uri="{FF2B5EF4-FFF2-40B4-BE49-F238E27FC236}">
                <a16:creationId xmlns:a16="http://schemas.microsoft.com/office/drawing/2014/main" id="{B6C142CF-AE44-7A42-8045-35E14EF967AC}"/>
              </a:ext>
            </a:extLst>
          </p:cNvPr>
          <p:cNvSpPr/>
          <p:nvPr/>
        </p:nvSpPr>
        <p:spPr>
          <a:xfrm>
            <a:off x="9913925" y="4081366"/>
            <a:ext cx="163333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Anne Arundel County</a:t>
            </a:r>
          </a:p>
        </p:txBody>
      </p:sp>
      <p:sp>
        <p:nvSpPr>
          <p:cNvPr id="19" name="Rectangle 18">
            <a:extLst>
              <a:ext uri="{FF2B5EF4-FFF2-40B4-BE49-F238E27FC236}">
                <a16:creationId xmlns:a16="http://schemas.microsoft.com/office/drawing/2014/main" id="{A74DA30C-EE31-4F4C-97D0-CFC8C9958185}"/>
              </a:ext>
            </a:extLst>
          </p:cNvPr>
          <p:cNvSpPr/>
          <p:nvPr/>
        </p:nvSpPr>
        <p:spPr>
          <a:xfrm>
            <a:off x="6778931" y="3160201"/>
            <a:ext cx="11400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City</a:t>
            </a:r>
          </a:p>
        </p:txBody>
      </p:sp>
      <p:sp>
        <p:nvSpPr>
          <p:cNvPr id="23" name="Rectangle 22">
            <a:extLst>
              <a:ext uri="{FF2B5EF4-FFF2-40B4-BE49-F238E27FC236}">
                <a16:creationId xmlns:a16="http://schemas.microsoft.com/office/drawing/2014/main" id="{8EBC448A-CA37-294E-AB33-28299C787014}"/>
              </a:ext>
            </a:extLst>
          </p:cNvPr>
          <p:cNvSpPr/>
          <p:nvPr/>
        </p:nvSpPr>
        <p:spPr>
          <a:xfrm>
            <a:off x="7186260" y="3341395"/>
            <a:ext cx="298480" cy="416011"/>
          </a:xfrm>
          <a:prstGeom prst="rect">
            <a:avLst/>
          </a:prstGeom>
        </p:spPr>
        <p:txBody>
          <a:bodyPr wrap="none">
            <a:spAutoFit/>
          </a:bodyPr>
          <a:lstStyle/>
          <a:p>
            <a:pPr>
              <a:lnSpc>
                <a:spcPct val="150000"/>
              </a:lnSpc>
            </a:pPr>
            <a:r>
              <a:rPr lang="en-US" sz="1600" dirty="0">
                <a:solidFill>
                  <a:schemeClr val="bg1"/>
                </a:solidFill>
                <a:latin typeface="Arial" panose="020B0604020202020204" pitchFamily="34" charset="0"/>
                <a:cs typeface="Arial" panose="020B0604020202020204" pitchFamily="34" charset="0"/>
              </a:rPr>
              <a:t>7</a:t>
            </a:r>
          </a:p>
        </p:txBody>
      </p:sp>
      <p:cxnSp>
        <p:nvCxnSpPr>
          <p:cNvPr id="26" name="Straight Connector 25">
            <a:extLst>
              <a:ext uri="{FF2B5EF4-FFF2-40B4-BE49-F238E27FC236}">
                <a16:creationId xmlns:a16="http://schemas.microsoft.com/office/drawing/2014/main" id="{0A469C2E-46AA-D441-8BF2-4E2C4CE13E87}"/>
              </a:ext>
            </a:extLst>
          </p:cNvPr>
          <p:cNvCxnSpPr>
            <a:cxnSpLocks/>
          </p:cNvCxnSpPr>
          <p:nvPr/>
        </p:nvCxnSpPr>
        <p:spPr>
          <a:xfrm flipV="1">
            <a:off x="7255202" y="2502604"/>
            <a:ext cx="0" cy="535433"/>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74E0492-B79C-8642-8BAD-0C7F21BE6039}"/>
              </a:ext>
            </a:extLst>
          </p:cNvPr>
          <p:cNvSpPr/>
          <p:nvPr/>
        </p:nvSpPr>
        <p:spPr>
          <a:xfrm>
            <a:off x="7188281" y="295555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07A1531-129B-5C4D-9009-F8DFC6CA41B5}"/>
              </a:ext>
            </a:extLst>
          </p:cNvPr>
          <p:cNvSpPr/>
          <p:nvPr/>
        </p:nvSpPr>
        <p:spPr>
          <a:xfrm>
            <a:off x="9913925" y="2291610"/>
            <a:ext cx="136127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County</a:t>
            </a:r>
          </a:p>
        </p:txBody>
      </p:sp>
      <p:sp>
        <p:nvSpPr>
          <p:cNvPr id="31" name="Rectangle 30">
            <a:extLst>
              <a:ext uri="{FF2B5EF4-FFF2-40B4-BE49-F238E27FC236}">
                <a16:creationId xmlns:a16="http://schemas.microsoft.com/office/drawing/2014/main" id="{0A7E2067-C1DE-0145-AF00-1CFFDB66274D}"/>
              </a:ext>
            </a:extLst>
          </p:cNvPr>
          <p:cNvSpPr/>
          <p:nvPr/>
        </p:nvSpPr>
        <p:spPr>
          <a:xfrm>
            <a:off x="9498642" y="2210147"/>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19</a:t>
            </a:r>
          </a:p>
        </p:txBody>
      </p:sp>
      <p:sp>
        <p:nvSpPr>
          <p:cNvPr id="32" name="Oval 31">
            <a:extLst>
              <a:ext uri="{FF2B5EF4-FFF2-40B4-BE49-F238E27FC236}">
                <a16:creationId xmlns:a16="http://schemas.microsoft.com/office/drawing/2014/main" id="{BC8FB274-32A4-AD4F-B640-F973EEBFD56E}"/>
              </a:ext>
            </a:extLst>
          </p:cNvPr>
          <p:cNvSpPr/>
          <p:nvPr/>
        </p:nvSpPr>
        <p:spPr>
          <a:xfrm>
            <a:off x="9504496" y="408712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6045E07-DBD3-1A48-8804-BA8D0D67665B}"/>
              </a:ext>
            </a:extLst>
          </p:cNvPr>
          <p:cNvSpPr/>
          <p:nvPr/>
        </p:nvSpPr>
        <p:spPr>
          <a:xfrm>
            <a:off x="9498110" y="227362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B319BC73-D133-E14F-9CF5-93F415C5B8B3}"/>
              </a:ext>
            </a:extLst>
          </p:cNvPr>
          <p:cNvCxnSpPr>
            <a:cxnSpLocks/>
          </p:cNvCxnSpPr>
          <p:nvPr/>
        </p:nvCxnSpPr>
        <p:spPr>
          <a:xfrm flipV="1">
            <a:off x="7251727" y="2508866"/>
            <a:ext cx="2246382" cy="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0D8BCDDD-AE3E-E242-9330-67DA22C1089A}"/>
              </a:ext>
            </a:extLst>
          </p:cNvPr>
          <p:cNvSpPr/>
          <p:nvPr/>
        </p:nvSpPr>
        <p:spPr>
          <a:xfrm>
            <a:off x="7851364" y="304941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1C752521-B232-974F-A996-3C6480DC238C}"/>
              </a:ext>
            </a:extLst>
          </p:cNvPr>
          <p:cNvSpPr/>
          <p:nvPr/>
        </p:nvSpPr>
        <p:spPr>
          <a:xfrm>
            <a:off x="9926602" y="3392452"/>
            <a:ext cx="122501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Harford County</a:t>
            </a:r>
          </a:p>
        </p:txBody>
      </p:sp>
      <p:sp>
        <p:nvSpPr>
          <p:cNvPr id="51" name="Rectangle 50">
            <a:extLst>
              <a:ext uri="{FF2B5EF4-FFF2-40B4-BE49-F238E27FC236}">
                <a16:creationId xmlns:a16="http://schemas.microsoft.com/office/drawing/2014/main" id="{7846B66C-88D4-8E44-A09B-02E28FFAF67E}"/>
              </a:ext>
            </a:extLst>
          </p:cNvPr>
          <p:cNvSpPr/>
          <p:nvPr/>
        </p:nvSpPr>
        <p:spPr>
          <a:xfrm>
            <a:off x="9564484" y="3310989"/>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6</a:t>
            </a:r>
          </a:p>
        </p:txBody>
      </p:sp>
      <p:sp>
        <p:nvSpPr>
          <p:cNvPr id="52" name="Oval 51">
            <a:extLst>
              <a:ext uri="{FF2B5EF4-FFF2-40B4-BE49-F238E27FC236}">
                <a16:creationId xmlns:a16="http://schemas.microsoft.com/office/drawing/2014/main" id="{CA4FAD06-6EDD-3046-A5FA-285221D08DD2}"/>
              </a:ext>
            </a:extLst>
          </p:cNvPr>
          <p:cNvSpPr/>
          <p:nvPr/>
        </p:nvSpPr>
        <p:spPr>
          <a:xfrm>
            <a:off x="9510787" y="3374465"/>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C48085B4-A3E4-814D-8AA2-186A033C7B4E}"/>
              </a:ext>
            </a:extLst>
          </p:cNvPr>
          <p:cNvSpPr/>
          <p:nvPr/>
        </p:nvSpPr>
        <p:spPr>
          <a:xfrm>
            <a:off x="4292658" y="5069020"/>
            <a:ext cx="124104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Howard County</a:t>
            </a:r>
          </a:p>
        </p:txBody>
      </p:sp>
      <p:sp>
        <p:nvSpPr>
          <p:cNvPr id="55" name="Rectangle 54">
            <a:extLst>
              <a:ext uri="{FF2B5EF4-FFF2-40B4-BE49-F238E27FC236}">
                <a16:creationId xmlns:a16="http://schemas.microsoft.com/office/drawing/2014/main" id="{FEEC58D6-F7FB-BA4C-A2BA-04676C31B82C}"/>
              </a:ext>
            </a:extLst>
          </p:cNvPr>
          <p:cNvSpPr/>
          <p:nvPr/>
        </p:nvSpPr>
        <p:spPr>
          <a:xfrm>
            <a:off x="5598385" y="5005544"/>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6</a:t>
            </a:r>
          </a:p>
        </p:txBody>
      </p:sp>
      <p:sp>
        <p:nvSpPr>
          <p:cNvPr id="56" name="Oval 55">
            <a:extLst>
              <a:ext uri="{FF2B5EF4-FFF2-40B4-BE49-F238E27FC236}">
                <a16:creationId xmlns:a16="http://schemas.microsoft.com/office/drawing/2014/main" id="{11D33C67-EC81-D24D-8A0B-47D608EF885C}"/>
              </a:ext>
            </a:extLst>
          </p:cNvPr>
          <p:cNvSpPr/>
          <p:nvPr/>
        </p:nvSpPr>
        <p:spPr>
          <a:xfrm>
            <a:off x="5544688" y="506902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977F6469-DE91-9445-B512-48219F04DE5E}"/>
              </a:ext>
            </a:extLst>
          </p:cNvPr>
          <p:cNvCxnSpPr>
            <a:cxnSpLocks/>
          </p:cNvCxnSpPr>
          <p:nvPr/>
        </p:nvCxnSpPr>
        <p:spPr>
          <a:xfrm>
            <a:off x="8589879" y="3605650"/>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427F6FB-5830-EC4F-8863-64182AA66A02}"/>
              </a:ext>
            </a:extLst>
          </p:cNvPr>
          <p:cNvCxnSpPr>
            <a:cxnSpLocks/>
          </p:cNvCxnSpPr>
          <p:nvPr/>
        </p:nvCxnSpPr>
        <p:spPr>
          <a:xfrm>
            <a:off x="7861821" y="3087299"/>
            <a:ext cx="742146" cy="52507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6C12AFE-82FC-AC4B-94E6-D8F7C998474A}"/>
              </a:ext>
            </a:extLst>
          </p:cNvPr>
          <p:cNvCxnSpPr>
            <a:cxnSpLocks/>
          </p:cNvCxnSpPr>
          <p:nvPr/>
        </p:nvCxnSpPr>
        <p:spPr>
          <a:xfrm>
            <a:off x="5967076" y="5275032"/>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F9CA535-9C22-B846-916A-1556C499FA64}"/>
              </a:ext>
            </a:extLst>
          </p:cNvPr>
          <p:cNvCxnSpPr>
            <a:cxnSpLocks/>
          </p:cNvCxnSpPr>
          <p:nvPr/>
        </p:nvCxnSpPr>
        <p:spPr>
          <a:xfrm flipV="1">
            <a:off x="6230606" y="3726039"/>
            <a:ext cx="582220" cy="155814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74E5192C-A98B-8443-B596-9C03CA876927}"/>
              </a:ext>
            </a:extLst>
          </p:cNvPr>
          <p:cNvSpPr/>
          <p:nvPr/>
        </p:nvSpPr>
        <p:spPr>
          <a:xfrm>
            <a:off x="6755332" y="364969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18F11B40-D613-AE4F-833E-46A3356CA001}"/>
              </a:ext>
            </a:extLst>
          </p:cNvPr>
          <p:cNvSpPr/>
          <p:nvPr/>
        </p:nvSpPr>
        <p:spPr>
          <a:xfrm>
            <a:off x="3732942" y="5558987"/>
            <a:ext cx="181056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Prince George’s County</a:t>
            </a:r>
          </a:p>
        </p:txBody>
      </p:sp>
      <p:sp>
        <p:nvSpPr>
          <p:cNvPr id="96" name="Rectangle 95">
            <a:extLst>
              <a:ext uri="{FF2B5EF4-FFF2-40B4-BE49-F238E27FC236}">
                <a16:creationId xmlns:a16="http://schemas.microsoft.com/office/drawing/2014/main" id="{8F834C84-C64F-FD40-ACCE-144932AEBBC9}"/>
              </a:ext>
            </a:extLst>
          </p:cNvPr>
          <p:cNvSpPr/>
          <p:nvPr/>
        </p:nvSpPr>
        <p:spPr>
          <a:xfrm>
            <a:off x="5608217" y="5495511"/>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3</a:t>
            </a:r>
          </a:p>
        </p:txBody>
      </p:sp>
      <p:sp>
        <p:nvSpPr>
          <p:cNvPr id="97" name="Oval 96">
            <a:extLst>
              <a:ext uri="{FF2B5EF4-FFF2-40B4-BE49-F238E27FC236}">
                <a16:creationId xmlns:a16="http://schemas.microsoft.com/office/drawing/2014/main" id="{1B8D9A06-0C20-F547-9FFF-D811A006DCD6}"/>
              </a:ext>
            </a:extLst>
          </p:cNvPr>
          <p:cNvSpPr/>
          <p:nvPr/>
        </p:nvSpPr>
        <p:spPr>
          <a:xfrm>
            <a:off x="5554520" y="5558987"/>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a:extLst>
              <a:ext uri="{FF2B5EF4-FFF2-40B4-BE49-F238E27FC236}">
                <a16:creationId xmlns:a16="http://schemas.microsoft.com/office/drawing/2014/main" id="{01B8D37A-73D5-584E-B5B1-66E18F130907}"/>
              </a:ext>
            </a:extLst>
          </p:cNvPr>
          <p:cNvCxnSpPr>
            <a:cxnSpLocks/>
          </p:cNvCxnSpPr>
          <p:nvPr/>
        </p:nvCxnSpPr>
        <p:spPr>
          <a:xfrm>
            <a:off x="5976908" y="5764999"/>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362EA05-7A84-1445-B697-49654909E78F}"/>
              </a:ext>
            </a:extLst>
          </p:cNvPr>
          <p:cNvCxnSpPr>
            <a:cxnSpLocks/>
          </p:cNvCxnSpPr>
          <p:nvPr/>
        </p:nvCxnSpPr>
        <p:spPr>
          <a:xfrm flipV="1">
            <a:off x="6240438" y="4659621"/>
            <a:ext cx="719072" cy="111452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1BA00833-F783-9445-B77A-E42A172DF4D4}"/>
              </a:ext>
            </a:extLst>
          </p:cNvPr>
          <p:cNvSpPr/>
          <p:nvPr/>
        </p:nvSpPr>
        <p:spPr>
          <a:xfrm>
            <a:off x="5294463" y="282171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Connector 115">
            <a:extLst>
              <a:ext uri="{FF2B5EF4-FFF2-40B4-BE49-F238E27FC236}">
                <a16:creationId xmlns:a16="http://schemas.microsoft.com/office/drawing/2014/main" id="{EAFF4174-20DF-354A-87A0-7BA25C34995F}"/>
              </a:ext>
            </a:extLst>
          </p:cNvPr>
          <p:cNvCxnSpPr>
            <a:cxnSpLocks/>
          </p:cNvCxnSpPr>
          <p:nvPr/>
        </p:nvCxnSpPr>
        <p:spPr>
          <a:xfrm flipV="1">
            <a:off x="5361383" y="2875360"/>
            <a:ext cx="0" cy="84125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34B2B94C-4D4B-0D46-A438-C322E366A723}"/>
              </a:ext>
            </a:extLst>
          </p:cNvPr>
          <p:cNvSpPr/>
          <p:nvPr/>
        </p:nvSpPr>
        <p:spPr>
          <a:xfrm>
            <a:off x="5158585" y="372335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CDD1B8A0-EE0E-4042-B144-6CA3C6042E5C}"/>
              </a:ext>
            </a:extLst>
          </p:cNvPr>
          <p:cNvSpPr/>
          <p:nvPr/>
        </p:nvSpPr>
        <p:spPr>
          <a:xfrm>
            <a:off x="5220401" y="365981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6</a:t>
            </a:r>
          </a:p>
        </p:txBody>
      </p:sp>
      <p:sp>
        <p:nvSpPr>
          <p:cNvPr id="121" name="Rectangle 120">
            <a:extLst>
              <a:ext uri="{FF2B5EF4-FFF2-40B4-BE49-F238E27FC236}">
                <a16:creationId xmlns:a16="http://schemas.microsoft.com/office/drawing/2014/main" id="{284B0462-D39D-4040-9DF6-0FDB09926BD2}"/>
              </a:ext>
            </a:extLst>
          </p:cNvPr>
          <p:cNvSpPr/>
          <p:nvPr/>
        </p:nvSpPr>
        <p:spPr>
          <a:xfrm>
            <a:off x="3644924" y="3723359"/>
            <a:ext cx="15174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Washington County</a:t>
            </a:r>
          </a:p>
        </p:txBody>
      </p:sp>
      <p:sp>
        <p:nvSpPr>
          <p:cNvPr id="122" name="Oval 121">
            <a:extLst>
              <a:ext uri="{FF2B5EF4-FFF2-40B4-BE49-F238E27FC236}">
                <a16:creationId xmlns:a16="http://schemas.microsoft.com/office/drawing/2014/main" id="{14E63BA7-3533-A149-89A6-142978704182}"/>
              </a:ext>
            </a:extLst>
          </p:cNvPr>
          <p:cNvSpPr/>
          <p:nvPr/>
        </p:nvSpPr>
        <p:spPr>
          <a:xfrm>
            <a:off x="10207956" y="5336504"/>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139D6432-EB7A-474D-AAD5-D5E641EDD294}"/>
              </a:ext>
            </a:extLst>
          </p:cNvPr>
          <p:cNvSpPr/>
          <p:nvPr/>
        </p:nvSpPr>
        <p:spPr>
          <a:xfrm>
            <a:off x="10259315" y="527296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24" name="Rectangle 123">
            <a:extLst>
              <a:ext uri="{FF2B5EF4-FFF2-40B4-BE49-F238E27FC236}">
                <a16:creationId xmlns:a16="http://schemas.microsoft.com/office/drawing/2014/main" id="{04BFDD29-6AEC-8D4E-AD7D-C5A781743D83}"/>
              </a:ext>
            </a:extLst>
          </p:cNvPr>
          <p:cNvSpPr/>
          <p:nvPr/>
        </p:nvSpPr>
        <p:spPr>
          <a:xfrm>
            <a:off x="10629675" y="5376350"/>
            <a:ext cx="137890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Wicomico County</a:t>
            </a:r>
          </a:p>
        </p:txBody>
      </p:sp>
      <p:cxnSp>
        <p:nvCxnSpPr>
          <p:cNvPr id="132" name="Straight Connector 131">
            <a:extLst>
              <a:ext uri="{FF2B5EF4-FFF2-40B4-BE49-F238E27FC236}">
                <a16:creationId xmlns:a16="http://schemas.microsoft.com/office/drawing/2014/main" id="{A533CDE7-C95E-6C47-95AF-C5AB34CAECAF}"/>
              </a:ext>
            </a:extLst>
          </p:cNvPr>
          <p:cNvCxnSpPr>
            <a:cxnSpLocks/>
          </p:cNvCxnSpPr>
          <p:nvPr/>
        </p:nvCxnSpPr>
        <p:spPr>
          <a:xfrm>
            <a:off x="9384586" y="5550986"/>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D8DBE785-6946-524A-950C-367B19F2A2B1}"/>
              </a:ext>
            </a:extLst>
          </p:cNvPr>
          <p:cNvSpPr/>
          <p:nvPr/>
        </p:nvSpPr>
        <p:spPr>
          <a:xfrm>
            <a:off x="9308238" y="5492066"/>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6" name="Straight Connector 135">
            <a:extLst>
              <a:ext uri="{FF2B5EF4-FFF2-40B4-BE49-F238E27FC236}">
                <a16:creationId xmlns:a16="http://schemas.microsoft.com/office/drawing/2014/main" id="{39F7BEE6-58BF-B947-BBB9-EE3677068760}"/>
              </a:ext>
            </a:extLst>
          </p:cNvPr>
          <p:cNvCxnSpPr>
            <a:cxnSpLocks/>
          </p:cNvCxnSpPr>
          <p:nvPr/>
        </p:nvCxnSpPr>
        <p:spPr>
          <a:xfrm flipV="1">
            <a:off x="7463199" y="4309572"/>
            <a:ext cx="2038281" cy="3304"/>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EF928079-EF45-AA46-BC33-FA68B44EB77D}"/>
              </a:ext>
            </a:extLst>
          </p:cNvPr>
          <p:cNvSpPr/>
          <p:nvPr/>
        </p:nvSpPr>
        <p:spPr>
          <a:xfrm>
            <a:off x="6917962" y="4570707"/>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6938E861-1D2D-834C-AF34-E108ADF0044B}"/>
              </a:ext>
            </a:extLst>
          </p:cNvPr>
          <p:cNvSpPr/>
          <p:nvPr/>
        </p:nvSpPr>
        <p:spPr>
          <a:xfrm>
            <a:off x="7373055" y="425809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CF0FF58F-9C00-B048-ACFC-2B980E3664D3}"/>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85" name="Rectangle 84">
            <a:extLst>
              <a:ext uri="{FF2B5EF4-FFF2-40B4-BE49-F238E27FC236}">
                <a16:creationId xmlns:a16="http://schemas.microsoft.com/office/drawing/2014/main" id="{041BB540-1635-4948-8A3C-3927FF29BFBD}"/>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86" name="Rectangle 85">
            <a:extLst>
              <a:ext uri="{FF2B5EF4-FFF2-40B4-BE49-F238E27FC236}">
                <a16:creationId xmlns:a16="http://schemas.microsoft.com/office/drawing/2014/main" id="{F929C849-D3FB-CF42-9CD4-D09A9E9FBD11}"/>
              </a:ext>
            </a:extLst>
          </p:cNvPr>
          <p:cNvSpPr/>
          <p:nvPr/>
        </p:nvSpPr>
        <p:spPr>
          <a:xfrm>
            <a:off x="2629220" y="4170846"/>
            <a:ext cx="13532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Frederick County</a:t>
            </a:r>
          </a:p>
        </p:txBody>
      </p:sp>
      <p:sp>
        <p:nvSpPr>
          <p:cNvPr id="87" name="Rectangle 86">
            <a:extLst>
              <a:ext uri="{FF2B5EF4-FFF2-40B4-BE49-F238E27FC236}">
                <a16:creationId xmlns:a16="http://schemas.microsoft.com/office/drawing/2014/main" id="{1EA75925-84D3-AA4D-A88A-0568DDE7D2D1}"/>
              </a:ext>
            </a:extLst>
          </p:cNvPr>
          <p:cNvSpPr/>
          <p:nvPr/>
        </p:nvSpPr>
        <p:spPr>
          <a:xfrm>
            <a:off x="4072525" y="410737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5</a:t>
            </a:r>
          </a:p>
        </p:txBody>
      </p:sp>
      <p:sp>
        <p:nvSpPr>
          <p:cNvPr id="88" name="Oval 87">
            <a:extLst>
              <a:ext uri="{FF2B5EF4-FFF2-40B4-BE49-F238E27FC236}">
                <a16:creationId xmlns:a16="http://schemas.microsoft.com/office/drawing/2014/main" id="{9352C340-7639-7A45-82E2-8208CEB85EEF}"/>
              </a:ext>
            </a:extLst>
          </p:cNvPr>
          <p:cNvSpPr/>
          <p:nvPr/>
        </p:nvSpPr>
        <p:spPr>
          <a:xfrm>
            <a:off x="4018828" y="417084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a:extLst>
              <a:ext uri="{FF2B5EF4-FFF2-40B4-BE49-F238E27FC236}">
                <a16:creationId xmlns:a16="http://schemas.microsoft.com/office/drawing/2014/main" id="{4B4383DC-53EE-4540-BD81-09B53200F6C5}"/>
              </a:ext>
            </a:extLst>
          </p:cNvPr>
          <p:cNvCxnSpPr>
            <a:cxnSpLocks/>
          </p:cNvCxnSpPr>
          <p:nvPr/>
        </p:nvCxnSpPr>
        <p:spPr>
          <a:xfrm>
            <a:off x="4431120" y="4389476"/>
            <a:ext cx="131971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2869FD0-D35B-F14B-B650-37D2B765AF74}"/>
              </a:ext>
            </a:extLst>
          </p:cNvPr>
          <p:cNvCxnSpPr>
            <a:cxnSpLocks/>
          </p:cNvCxnSpPr>
          <p:nvPr/>
        </p:nvCxnSpPr>
        <p:spPr>
          <a:xfrm flipV="1">
            <a:off x="5744878" y="3392452"/>
            <a:ext cx="190667" cy="100348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03EC43C2-9278-7F48-8DEF-F5154EA53AEE}"/>
              </a:ext>
            </a:extLst>
          </p:cNvPr>
          <p:cNvSpPr/>
          <p:nvPr/>
        </p:nvSpPr>
        <p:spPr>
          <a:xfrm>
            <a:off x="5871269" y="32946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57DC95AF-F98E-CD4D-B365-2C8767EAFA70}"/>
              </a:ext>
            </a:extLst>
          </p:cNvPr>
          <p:cNvSpPr/>
          <p:nvPr/>
        </p:nvSpPr>
        <p:spPr>
          <a:xfrm>
            <a:off x="1193921" y="288525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49725183-9E7A-134E-A535-F5413E77C949}"/>
              </a:ext>
            </a:extLst>
          </p:cNvPr>
          <p:cNvSpPr/>
          <p:nvPr/>
        </p:nvSpPr>
        <p:spPr>
          <a:xfrm>
            <a:off x="1245280" y="2821714"/>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01" name="Rectangle 100">
            <a:extLst>
              <a:ext uri="{FF2B5EF4-FFF2-40B4-BE49-F238E27FC236}">
                <a16:creationId xmlns:a16="http://schemas.microsoft.com/office/drawing/2014/main" id="{0E8069C9-9B47-5741-A2E3-7C8F462A87EB}"/>
              </a:ext>
            </a:extLst>
          </p:cNvPr>
          <p:cNvSpPr/>
          <p:nvPr/>
        </p:nvSpPr>
        <p:spPr>
          <a:xfrm>
            <a:off x="834404" y="3305680"/>
            <a:ext cx="119295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Garrett County</a:t>
            </a:r>
          </a:p>
        </p:txBody>
      </p:sp>
      <p:cxnSp>
        <p:nvCxnSpPr>
          <p:cNvPr id="102" name="Straight Connector 101">
            <a:extLst>
              <a:ext uri="{FF2B5EF4-FFF2-40B4-BE49-F238E27FC236}">
                <a16:creationId xmlns:a16="http://schemas.microsoft.com/office/drawing/2014/main" id="{D011E05F-2838-8542-AB3A-328E8A6E45B6}"/>
              </a:ext>
            </a:extLst>
          </p:cNvPr>
          <p:cNvCxnSpPr>
            <a:cxnSpLocks/>
          </p:cNvCxnSpPr>
          <p:nvPr/>
        </p:nvCxnSpPr>
        <p:spPr>
          <a:xfrm>
            <a:off x="1606213" y="3087299"/>
            <a:ext cx="125273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DB4D3AC6-96E2-C74C-9B3C-F222818F1650}"/>
              </a:ext>
            </a:extLst>
          </p:cNvPr>
          <p:cNvSpPr/>
          <p:nvPr/>
        </p:nvSpPr>
        <p:spPr>
          <a:xfrm>
            <a:off x="2849932" y="302470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F0FC994F-58B9-0345-9181-8753CFB7A13C}"/>
              </a:ext>
            </a:extLst>
          </p:cNvPr>
          <p:cNvSpPr/>
          <p:nvPr/>
        </p:nvSpPr>
        <p:spPr>
          <a:xfrm>
            <a:off x="8537047" y="478703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59FCA81B-1243-6C4E-8BF3-CCC3B3604DD9}"/>
              </a:ext>
            </a:extLst>
          </p:cNvPr>
          <p:cNvSpPr/>
          <p:nvPr/>
        </p:nvSpPr>
        <p:spPr>
          <a:xfrm>
            <a:off x="9934398" y="4656986"/>
            <a:ext cx="1282723"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Caroline County</a:t>
            </a:r>
          </a:p>
        </p:txBody>
      </p:sp>
      <p:sp>
        <p:nvSpPr>
          <p:cNvPr id="111" name="Rectangle 110">
            <a:extLst>
              <a:ext uri="{FF2B5EF4-FFF2-40B4-BE49-F238E27FC236}">
                <a16:creationId xmlns:a16="http://schemas.microsoft.com/office/drawing/2014/main" id="{A2DFE888-CDDD-B44B-A5A2-084967C553E3}"/>
              </a:ext>
            </a:extLst>
          </p:cNvPr>
          <p:cNvSpPr/>
          <p:nvPr/>
        </p:nvSpPr>
        <p:spPr>
          <a:xfrm>
            <a:off x="9572280" y="4575523"/>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13" name="Oval 112">
            <a:extLst>
              <a:ext uri="{FF2B5EF4-FFF2-40B4-BE49-F238E27FC236}">
                <a16:creationId xmlns:a16="http://schemas.microsoft.com/office/drawing/2014/main" id="{69949AAB-433A-6448-AFCB-0AF4670D21D9}"/>
              </a:ext>
            </a:extLst>
          </p:cNvPr>
          <p:cNvSpPr/>
          <p:nvPr/>
        </p:nvSpPr>
        <p:spPr>
          <a:xfrm>
            <a:off x="9518583" y="463899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4" name="Straight Connector 113">
            <a:extLst>
              <a:ext uri="{FF2B5EF4-FFF2-40B4-BE49-F238E27FC236}">
                <a16:creationId xmlns:a16="http://schemas.microsoft.com/office/drawing/2014/main" id="{651422AD-6A7F-3C40-BAE5-8ED9F4A28466}"/>
              </a:ext>
            </a:extLst>
          </p:cNvPr>
          <p:cNvCxnSpPr>
            <a:cxnSpLocks/>
          </p:cNvCxnSpPr>
          <p:nvPr/>
        </p:nvCxnSpPr>
        <p:spPr>
          <a:xfrm>
            <a:off x="8603967" y="4853954"/>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3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6"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41659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8276625"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from July 2020 to March 2021</a:t>
            </a:r>
            <a:endParaRPr lang="en-US" dirty="0">
              <a:solidFill>
                <a:srgbClr val="C11339"/>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A869682-7DF0-0C45-BB7E-86276234DEA6}"/>
              </a:ext>
            </a:extLst>
          </p:cNvPr>
          <p:cNvSpPr/>
          <p:nvPr/>
        </p:nvSpPr>
        <p:spPr>
          <a:xfrm>
            <a:off x="834850" y="2437117"/>
            <a:ext cx="10816376" cy="3908762"/>
          </a:xfrm>
          <a:prstGeom prst="rect">
            <a:avLst/>
          </a:prstGeom>
        </p:spPr>
        <p:txBody>
          <a:bodyPr wrap="square">
            <a:spAutoFit/>
          </a:bodyPr>
          <a:lstStyle/>
          <a:p>
            <a:pPr>
              <a:spcBef>
                <a:spcPts val="600"/>
              </a:spcBef>
            </a:pPr>
            <a:r>
              <a:rPr lang="en-US" dirty="0">
                <a:latin typeface="+mj-lt"/>
              </a:rPr>
              <a:t>Amplified Answering Machine: </a:t>
            </a:r>
            <a:r>
              <a:rPr lang="en-US" b="1" dirty="0"/>
              <a:t>1</a:t>
            </a:r>
            <a:r>
              <a:rPr lang="en-US" dirty="0">
                <a:latin typeface="+mj-lt"/>
              </a:rPr>
              <a:t> </a:t>
            </a:r>
          </a:p>
          <a:p>
            <a:pPr>
              <a:spcBef>
                <a:spcPts val="600"/>
              </a:spcBef>
            </a:pPr>
            <a:r>
              <a:rPr lang="en-US" dirty="0">
                <a:latin typeface="+mj-lt"/>
              </a:rPr>
              <a:t>Amplified Phone: </a:t>
            </a:r>
            <a:r>
              <a:rPr lang="en-US" b="1" dirty="0"/>
              <a:t>134</a:t>
            </a:r>
            <a:endParaRPr lang="en-US" dirty="0">
              <a:latin typeface="+mj-lt"/>
            </a:endParaRPr>
          </a:p>
          <a:p>
            <a:pPr>
              <a:spcBef>
                <a:spcPts val="600"/>
              </a:spcBef>
            </a:pPr>
            <a:r>
              <a:rPr lang="en-US" dirty="0">
                <a:latin typeface="+mj-lt"/>
              </a:rPr>
              <a:t>Amplified Phone with Amplified Voice Output: </a:t>
            </a:r>
            <a:r>
              <a:rPr lang="en-US" b="1" dirty="0"/>
              <a:t>7</a:t>
            </a:r>
            <a:r>
              <a:rPr lang="en-US" dirty="0">
                <a:latin typeface="+mj-lt"/>
              </a:rPr>
              <a:t> </a:t>
            </a:r>
          </a:p>
          <a:p>
            <a:pPr>
              <a:spcBef>
                <a:spcPts val="600"/>
              </a:spcBef>
            </a:pPr>
            <a:r>
              <a:rPr lang="en-US" dirty="0">
                <a:latin typeface="+mj-lt"/>
              </a:rPr>
              <a:t>Captioned Telephone: </a:t>
            </a:r>
            <a:r>
              <a:rPr lang="en-US" b="1" dirty="0"/>
              <a:t>26</a:t>
            </a:r>
            <a:r>
              <a:rPr lang="en-US" dirty="0">
                <a:latin typeface="+mj-lt"/>
              </a:rPr>
              <a:t> </a:t>
            </a:r>
          </a:p>
          <a:p>
            <a:pPr>
              <a:spcBef>
                <a:spcPts val="600"/>
              </a:spcBef>
            </a:pPr>
            <a:r>
              <a:rPr lang="en-US" dirty="0">
                <a:latin typeface="+mj-lt"/>
              </a:rPr>
              <a:t>Hands-Free Phone: </a:t>
            </a:r>
            <a:r>
              <a:rPr lang="en-US" b="1" dirty="0"/>
              <a:t>2</a:t>
            </a:r>
          </a:p>
          <a:p>
            <a:pPr>
              <a:spcBef>
                <a:spcPts val="600"/>
              </a:spcBef>
            </a:pPr>
            <a:r>
              <a:rPr lang="en-US" dirty="0">
                <a:latin typeface="+mj-lt"/>
              </a:rPr>
              <a:t>iPad: </a:t>
            </a:r>
            <a:r>
              <a:rPr lang="en-US" b="1" dirty="0"/>
              <a:t>83</a:t>
            </a:r>
          </a:p>
          <a:p>
            <a:pPr>
              <a:spcBef>
                <a:spcPts val="600"/>
              </a:spcBef>
            </a:pPr>
            <a:r>
              <a:rPr lang="en-US" dirty="0">
                <a:latin typeface="+mj-lt"/>
              </a:rPr>
              <a:t>Memory Dialing Aid: </a:t>
            </a:r>
            <a:r>
              <a:rPr lang="en-US" b="1" dirty="0"/>
              <a:t>1</a:t>
            </a:r>
          </a:p>
          <a:p>
            <a:pPr>
              <a:spcBef>
                <a:spcPts val="600"/>
              </a:spcBef>
            </a:pPr>
            <a:r>
              <a:rPr lang="en-US" dirty="0">
                <a:latin typeface="+mj-lt"/>
              </a:rPr>
              <a:t>Miscellaneous: </a:t>
            </a:r>
            <a:r>
              <a:rPr lang="en-US" b="1" dirty="0"/>
              <a:t>1</a:t>
            </a:r>
          </a:p>
          <a:p>
            <a:pPr>
              <a:spcBef>
                <a:spcPts val="600"/>
              </a:spcBef>
            </a:pPr>
            <a:r>
              <a:rPr lang="en-US" dirty="0">
                <a:latin typeface="+mj-lt"/>
              </a:rPr>
              <a:t>Phone Ring Signaler: </a:t>
            </a:r>
            <a:r>
              <a:rPr lang="en-US" b="1" dirty="0"/>
              <a:t>1</a:t>
            </a:r>
          </a:p>
          <a:p>
            <a:pPr>
              <a:spcBef>
                <a:spcPts val="600"/>
              </a:spcBef>
            </a:pPr>
            <a:r>
              <a:rPr lang="en-US" dirty="0">
                <a:latin typeface="+mj-lt"/>
              </a:rPr>
              <a:t>Synthetic Speech System: </a:t>
            </a:r>
            <a:r>
              <a:rPr lang="en-US" b="1" dirty="0"/>
              <a:t>1</a:t>
            </a:r>
          </a:p>
          <a:p>
            <a:pPr>
              <a:spcBef>
                <a:spcPts val="600"/>
              </a:spcBef>
            </a:pPr>
            <a:r>
              <a:rPr lang="en-US" dirty="0">
                <a:latin typeface="+mj-lt"/>
              </a:rPr>
              <a:t>Wireless Device: </a:t>
            </a:r>
            <a:r>
              <a:rPr lang="en-US" b="1" dirty="0"/>
              <a:t>15</a:t>
            </a:r>
          </a:p>
        </p:txBody>
      </p:sp>
      <p:sp>
        <p:nvSpPr>
          <p:cNvPr id="16" name="Rectangle 15">
            <a:extLst>
              <a:ext uri="{FF2B5EF4-FFF2-40B4-BE49-F238E27FC236}">
                <a16:creationId xmlns:a16="http://schemas.microsoft.com/office/drawing/2014/main" id="{A265C95D-7730-054F-965A-9415B537A4C6}"/>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pic>
        <p:nvPicPr>
          <p:cNvPr id="12" name="Picture 11" descr="A person sitting at a table&#10;&#10;Description automatically generated with low confidence">
            <a:extLst>
              <a:ext uri="{FF2B5EF4-FFF2-40B4-BE49-F238E27FC236}">
                <a16:creationId xmlns:a16="http://schemas.microsoft.com/office/drawing/2014/main" id="{227D42E2-9FB9-D54E-8264-A6A14B7EC8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00439" y="2465638"/>
            <a:ext cx="6051456" cy="3774046"/>
          </a:xfrm>
          <a:prstGeom prst="rect">
            <a:avLst/>
          </a:prstGeom>
        </p:spPr>
      </p:pic>
      <p:sp>
        <p:nvSpPr>
          <p:cNvPr id="13" name="Rectangle 12">
            <a:extLst>
              <a:ext uri="{FF2B5EF4-FFF2-40B4-BE49-F238E27FC236}">
                <a16:creationId xmlns:a16="http://schemas.microsoft.com/office/drawing/2014/main" id="{DDD2F048-9A5F-674B-8049-E5C47813F90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945111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4"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2627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9238426"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by county from July to December 2020 </a:t>
            </a:r>
            <a:endParaRPr lang="en-US" dirty="0">
              <a:solidFill>
                <a:srgbClr val="C11339"/>
              </a:solidFill>
              <a:latin typeface="Arial" panose="020B0604020202020204" pitchFamily="34" charset="0"/>
              <a:cs typeface="Arial" panose="020B0604020202020204" pitchFamily="34" charset="0"/>
            </a:endParaRPr>
          </a:p>
        </p:txBody>
      </p:sp>
      <p:pic>
        <p:nvPicPr>
          <p:cNvPr id="10" name="Picture 9" descr="Map&#10;&#10;Description automatically generated">
            <a:extLst>
              <a:ext uri="{FF2B5EF4-FFF2-40B4-BE49-F238E27FC236}">
                <a16:creationId xmlns:a16="http://schemas.microsoft.com/office/drawing/2014/main" id="{2CB5BD3C-C869-564F-8676-C3C7E1FFB5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9052" y="2656387"/>
            <a:ext cx="7609348" cy="4065400"/>
          </a:xfrm>
          <a:prstGeom prst="rect">
            <a:avLst/>
          </a:prstGeom>
        </p:spPr>
      </p:pic>
      <p:cxnSp>
        <p:nvCxnSpPr>
          <p:cNvPr id="11" name="Straight Connector 10">
            <a:extLst>
              <a:ext uri="{FF2B5EF4-FFF2-40B4-BE49-F238E27FC236}">
                <a16:creationId xmlns:a16="http://schemas.microsoft.com/office/drawing/2014/main" id="{0EA8AF85-F97D-894B-9A64-CB300E6DC1E4}"/>
              </a:ext>
            </a:extLst>
          </p:cNvPr>
          <p:cNvCxnSpPr>
            <a:cxnSpLocks/>
          </p:cNvCxnSpPr>
          <p:nvPr/>
        </p:nvCxnSpPr>
        <p:spPr>
          <a:xfrm flipV="1">
            <a:off x="4003288" y="2502604"/>
            <a:ext cx="0" cy="440024"/>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320A2C5-C206-C644-986F-46DE221A7825}"/>
              </a:ext>
            </a:extLst>
          </p:cNvPr>
          <p:cNvSpPr/>
          <p:nvPr/>
        </p:nvSpPr>
        <p:spPr>
          <a:xfrm>
            <a:off x="3795475" y="209598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10D561A-1371-BF48-8000-716D4DAA3101}"/>
              </a:ext>
            </a:extLst>
          </p:cNvPr>
          <p:cNvSpPr/>
          <p:nvPr/>
        </p:nvSpPr>
        <p:spPr>
          <a:xfrm>
            <a:off x="3936367" y="2860147"/>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02BEB7A-3A2A-5841-84A5-0830AF7316E2}"/>
              </a:ext>
            </a:extLst>
          </p:cNvPr>
          <p:cNvSpPr/>
          <p:nvPr/>
        </p:nvSpPr>
        <p:spPr>
          <a:xfrm>
            <a:off x="3846834" y="2032439"/>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5" name="Rectangle 14">
            <a:extLst>
              <a:ext uri="{FF2B5EF4-FFF2-40B4-BE49-F238E27FC236}">
                <a16:creationId xmlns:a16="http://schemas.microsoft.com/office/drawing/2014/main" id="{411C11E0-EB0C-4543-B652-C7EB56BBAD9F}"/>
              </a:ext>
            </a:extLst>
          </p:cNvPr>
          <p:cNvSpPr/>
          <p:nvPr/>
        </p:nvSpPr>
        <p:spPr>
          <a:xfrm>
            <a:off x="2413710" y="2097453"/>
            <a:ext cx="13003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Allegany County</a:t>
            </a:r>
          </a:p>
        </p:txBody>
      </p:sp>
      <p:sp>
        <p:nvSpPr>
          <p:cNvPr id="16" name="Oval 15">
            <a:extLst>
              <a:ext uri="{FF2B5EF4-FFF2-40B4-BE49-F238E27FC236}">
                <a16:creationId xmlns:a16="http://schemas.microsoft.com/office/drawing/2014/main" id="{9ECD48F8-3D75-FE4E-B263-C8AFA95D37CD}"/>
              </a:ext>
            </a:extLst>
          </p:cNvPr>
          <p:cNvSpPr/>
          <p:nvPr/>
        </p:nvSpPr>
        <p:spPr>
          <a:xfrm>
            <a:off x="7260059" y="429327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AD30169E-1A57-9046-ACFA-1CFDCE1A0C37}"/>
              </a:ext>
            </a:extLst>
          </p:cNvPr>
          <p:cNvCxnSpPr>
            <a:cxnSpLocks/>
          </p:cNvCxnSpPr>
          <p:nvPr/>
        </p:nvCxnSpPr>
        <p:spPr>
          <a:xfrm>
            <a:off x="7326979" y="4318309"/>
            <a:ext cx="0" cy="207906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AC36569-902B-8941-B2C9-2275C43CF7E2}"/>
              </a:ext>
            </a:extLst>
          </p:cNvPr>
          <p:cNvSpPr/>
          <p:nvPr/>
        </p:nvSpPr>
        <p:spPr>
          <a:xfrm>
            <a:off x="7099088" y="6333498"/>
            <a:ext cx="42402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a:t>
            </a:r>
          </a:p>
        </p:txBody>
      </p:sp>
      <p:sp>
        <p:nvSpPr>
          <p:cNvPr id="19" name="Rectangle 18">
            <a:extLst>
              <a:ext uri="{FF2B5EF4-FFF2-40B4-BE49-F238E27FC236}">
                <a16:creationId xmlns:a16="http://schemas.microsoft.com/office/drawing/2014/main" id="{662E097A-3A96-8740-A080-FC39ACBE6F77}"/>
              </a:ext>
            </a:extLst>
          </p:cNvPr>
          <p:cNvSpPr/>
          <p:nvPr/>
        </p:nvSpPr>
        <p:spPr>
          <a:xfrm>
            <a:off x="5481977" y="6423291"/>
            <a:ext cx="163333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Anne Arundel County</a:t>
            </a:r>
          </a:p>
        </p:txBody>
      </p:sp>
      <p:sp>
        <p:nvSpPr>
          <p:cNvPr id="20" name="Rectangle 19">
            <a:extLst>
              <a:ext uri="{FF2B5EF4-FFF2-40B4-BE49-F238E27FC236}">
                <a16:creationId xmlns:a16="http://schemas.microsoft.com/office/drawing/2014/main" id="{05B81C95-C41E-AD42-8B40-2BF4DD56F331}"/>
              </a:ext>
            </a:extLst>
          </p:cNvPr>
          <p:cNvSpPr/>
          <p:nvPr/>
        </p:nvSpPr>
        <p:spPr>
          <a:xfrm>
            <a:off x="6778931" y="3160201"/>
            <a:ext cx="11400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City</a:t>
            </a:r>
          </a:p>
        </p:txBody>
      </p:sp>
      <p:sp>
        <p:nvSpPr>
          <p:cNvPr id="21" name="Rectangle 20">
            <a:extLst>
              <a:ext uri="{FF2B5EF4-FFF2-40B4-BE49-F238E27FC236}">
                <a16:creationId xmlns:a16="http://schemas.microsoft.com/office/drawing/2014/main" id="{018C3711-0F13-1A45-B567-807478A3B74D}"/>
              </a:ext>
            </a:extLst>
          </p:cNvPr>
          <p:cNvSpPr/>
          <p:nvPr/>
        </p:nvSpPr>
        <p:spPr>
          <a:xfrm>
            <a:off x="7128386" y="3341395"/>
            <a:ext cx="412292" cy="416011"/>
          </a:xfrm>
          <a:prstGeom prst="rect">
            <a:avLst/>
          </a:prstGeom>
        </p:spPr>
        <p:txBody>
          <a:bodyPr wrap="none">
            <a:spAutoFit/>
          </a:bodyPr>
          <a:lstStyle/>
          <a:p>
            <a:pPr>
              <a:lnSpc>
                <a:spcPct val="150000"/>
              </a:lnSpc>
            </a:pPr>
            <a:r>
              <a:rPr lang="en-US" sz="1600" dirty="0">
                <a:solidFill>
                  <a:schemeClr val="bg1"/>
                </a:solidFill>
                <a:latin typeface="Arial" panose="020B0604020202020204" pitchFamily="34" charset="0"/>
                <a:cs typeface="Arial" panose="020B0604020202020204" pitchFamily="34" charset="0"/>
              </a:rPr>
              <a:t>37</a:t>
            </a:r>
          </a:p>
        </p:txBody>
      </p:sp>
      <p:cxnSp>
        <p:nvCxnSpPr>
          <p:cNvPr id="22" name="Straight Connector 21">
            <a:extLst>
              <a:ext uri="{FF2B5EF4-FFF2-40B4-BE49-F238E27FC236}">
                <a16:creationId xmlns:a16="http://schemas.microsoft.com/office/drawing/2014/main" id="{7E570228-8653-3549-8A86-CE68E97337FF}"/>
              </a:ext>
            </a:extLst>
          </p:cNvPr>
          <p:cNvCxnSpPr>
            <a:cxnSpLocks/>
          </p:cNvCxnSpPr>
          <p:nvPr/>
        </p:nvCxnSpPr>
        <p:spPr>
          <a:xfrm flipV="1">
            <a:off x="7255202" y="2502604"/>
            <a:ext cx="0" cy="535433"/>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F395EFA-ED42-E84A-B850-B57819637D3F}"/>
              </a:ext>
            </a:extLst>
          </p:cNvPr>
          <p:cNvSpPr/>
          <p:nvPr/>
        </p:nvSpPr>
        <p:spPr>
          <a:xfrm>
            <a:off x="7188281" y="295555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E472BE-D615-9347-961E-99FED43F8DE1}"/>
              </a:ext>
            </a:extLst>
          </p:cNvPr>
          <p:cNvSpPr/>
          <p:nvPr/>
        </p:nvSpPr>
        <p:spPr>
          <a:xfrm>
            <a:off x="9950750" y="2291610"/>
            <a:ext cx="136127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County</a:t>
            </a:r>
          </a:p>
        </p:txBody>
      </p:sp>
      <p:sp>
        <p:nvSpPr>
          <p:cNvPr id="25" name="Rectangle 24">
            <a:extLst>
              <a:ext uri="{FF2B5EF4-FFF2-40B4-BE49-F238E27FC236}">
                <a16:creationId xmlns:a16="http://schemas.microsoft.com/office/drawing/2014/main" id="{4D798E26-4F0E-E544-8B98-53D11D138BA7}"/>
              </a:ext>
            </a:extLst>
          </p:cNvPr>
          <p:cNvSpPr/>
          <p:nvPr/>
        </p:nvSpPr>
        <p:spPr>
          <a:xfrm>
            <a:off x="9498642" y="2195859"/>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53</a:t>
            </a:r>
          </a:p>
        </p:txBody>
      </p:sp>
      <p:sp>
        <p:nvSpPr>
          <p:cNvPr id="26" name="Oval 25">
            <a:extLst>
              <a:ext uri="{FF2B5EF4-FFF2-40B4-BE49-F238E27FC236}">
                <a16:creationId xmlns:a16="http://schemas.microsoft.com/office/drawing/2014/main" id="{2D7C09AA-74FA-A54D-A9BF-E793B0011735}"/>
              </a:ext>
            </a:extLst>
          </p:cNvPr>
          <p:cNvSpPr/>
          <p:nvPr/>
        </p:nvSpPr>
        <p:spPr>
          <a:xfrm>
            <a:off x="7111406" y="639737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808AB6D3-EBB8-3446-93DB-621EBD9267F8}"/>
              </a:ext>
            </a:extLst>
          </p:cNvPr>
          <p:cNvSpPr/>
          <p:nvPr/>
        </p:nvSpPr>
        <p:spPr>
          <a:xfrm>
            <a:off x="9498110" y="227362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BC473AD1-B695-FF4F-AA0B-46892F4402BB}"/>
              </a:ext>
            </a:extLst>
          </p:cNvPr>
          <p:cNvCxnSpPr>
            <a:cxnSpLocks/>
          </p:cNvCxnSpPr>
          <p:nvPr/>
        </p:nvCxnSpPr>
        <p:spPr>
          <a:xfrm flipV="1">
            <a:off x="6690142" y="2502604"/>
            <a:ext cx="0" cy="558267"/>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7DDCD0B8-EA05-D740-A039-A771CABC97F8}"/>
              </a:ext>
            </a:extLst>
          </p:cNvPr>
          <p:cNvSpPr/>
          <p:nvPr/>
        </p:nvSpPr>
        <p:spPr>
          <a:xfrm>
            <a:off x="6623221" y="297839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4502C5E-AA3F-C14B-8F5A-392995157BDB}"/>
              </a:ext>
            </a:extLst>
          </p:cNvPr>
          <p:cNvSpPr/>
          <p:nvPr/>
        </p:nvSpPr>
        <p:spPr>
          <a:xfrm>
            <a:off x="5314434" y="2097893"/>
            <a:ext cx="1164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Carroll County</a:t>
            </a:r>
          </a:p>
        </p:txBody>
      </p:sp>
      <p:sp>
        <p:nvSpPr>
          <p:cNvPr id="31" name="Rectangle 30">
            <a:extLst>
              <a:ext uri="{FF2B5EF4-FFF2-40B4-BE49-F238E27FC236}">
                <a16:creationId xmlns:a16="http://schemas.microsoft.com/office/drawing/2014/main" id="{7BD8EB96-3D2E-224F-91A3-1593FBBE0C08}"/>
              </a:ext>
            </a:extLst>
          </p:cNvPr>
          <p:cNvSpPr/>
          <p:nvPr/>
        </p:nvSpPr>
        <p:spPr>
          <a:xfrm>
            <a:off x="6541090" y="2033097"/>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32" name="Oval 31">
            <a:extLst>
              <a:ext uri="{FF2B5EF4-FFF2-40B4-BE49-F238E27FC236}">
                <a16:creationId xmlns:a16="http://schemas.microsoft.com/office/drawing/2014/main" id="{FAFE7F74-1756-0848-823A-F8FD60EE2784}"/>
              </a:ext>
            </a:extLst>
          </p:cNvPr>
          <p:cNvSpPr/>
          <p:nvPr/>
        </p:nvSpPr>
        <p:spPr>
          <a:xfrm>
            <a:off x="6483996" y="209657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D9A8A989-67FA-A346-8A92-1B1B7D36AA8E}"/>
              </a:ext>
            </a:extLst>
          </p:cNvPr>
          <p:cNvCxnSpPr>
            <a:cxnSpLocks/>
          </p:cNvCxnSpPr>
          <p:nvPr/>
        </p:nvCxnSpPr>
        <p:spPr>
          <a:xfrm flipV="1">
            <a:off x="7251727" y="2508866"/>
            <a:ext cx="2246382" cy="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DBFC24B0-182F-D743-88EE-FE7A3A0DC3DE}"/>
              </a:ext>
            </a:extLst>
          </p:cNvPr>
          <p:cNvSpPr/>
          <p:nvPr/>
        </p:nvSpPr>
        <p:spPr>
          <a:xfrm>
            <a:off x="8522960" y="289594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E3A5BA9-E2D4-9D4E-97F0-A1063C167767}"/>
              </a:ext>
            </a:extLst>
          </p:cNvPr>
          <p:cNvSpPr/>
          <p:nvPr/>
        </p:nvSpPr>
        <p:spPr>
          <a:xfrm>
            <a:off x="9957136" y="2765897"/>
            <a:ext cx="105349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Cecil County</a:t>
            </a:r>
          </a:p>
        </p:txBody>
      </p:sp>
      <p:sp>
        <p:nvSpPr>
          <p:cNvPr id="36" name="Rectangle 35">
            <a:extLst>
              <a:ext uri="{FF2B5EF4-FFF2-40B4-BE49-F238E27FC236}">
                <a16:creationId xmlns:a16="http://schemas.microsoft.com/office/drawing/2014/main" id="{16487AF2-92E3-B749-A5AE-69D05CFDBCEC}"/>
              </a:ext>
            </a:extLst>
          </p:cNvPr>
          <p:cNvSpPr/>
          <p:nvPr/>
        </p:nvSpPr>
        <p:spPr>
          <a:xfrm>
            <a:off x="9558193" y="2684434"/>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37" name="Oval 36">
            <a:extLst>
              <a:ext uri="{FF2B5EF4-FFF2-40B4-BE49-F238E27FC236}">
                <a16:creationId xmlns:a16="http://schemas.microsoft.com/office/drawing/2014/main" id="{5B843A14-15F5-9F4C-BB7E-A849F17B86CF}"/>
              </a:ext>
            </a:extLst>
          </p:cNvPr>
          <p:cNvSpPr/>
          <p:nvPr/>
        </p:nvSpPr>
        <p:spPr>
          <a:xfrm>
            <a:off x="9504496" y="274791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6B600A31-6DC5-9147-974C-1D37F748BA28}"/>
              </a:ext>
            </a:extLst>
          </p:cNvPr>
          <p:cNvSpPr/>
          <p:nvPr/>
        </p:nvSpPr>
        <p:spPr>
          <a:xfrm>
            <a:off x="7851364" y="304941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81A9F6B-9C80-3C42-86FB-381A2A678ABE}"/>
              </a:ext>
            </a:extLst>
          </p:cNvPr>
          <p:cNvSpPr/>
          <p:nvPr/>
        </p:nvSpPr>
        <p:spPr>
          <a:xfrm>
            <a:off x="9963427" y="3235057"/>
            <a:ext cx="122501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Harford County</a:t>
            </a:r>
          </a:p>
        </p:txBody>
      </p:sp>
      <p:sp>
        <p:nvSpPr>
          <p:cNvPr id="40" name="Rectangle 39">
            <a:extLst>
              <a:ext uri="{FF2B5EF4-FFF2-40B4-BE49-F238E27FC236}">
                <a16:creationId xmlns:a16="http://schemas.microsoft.com/office/drawing/2014/main" id="{39063AFF-C3E8-D04A-8E37-C199BF8035F3}"/>
              </a:ext>
            </a:extLst>
          </p:cNvPr>
          <p:cNvSpPr/>
          <p:nvPr/>
        </p:nvSpPr>
        <p:spPr>
          <a:xfrm>
            <a:off x="9506610" y="3153594"/>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10</a:t>
            </a:r>
          </a:p>
        </p:txBody>
      </p:sp>
      <p:sp>
        <p:nvSpPr>
          <p:cNvPr id="41" name="Oval 40">
            <a:extLst>
              <a:ext uri="{FF2B5EF4-FFF2-40B4-BE49-F238E27FC236}">
                <a16:creationId xmlns:a16="http://schemas.microsoft.com/office/drawing/2014/main" id="{F15082FE-F190-BF42-BE26-67BE7BAD989B}"/>
              </a:ext>
            </a:extLst>
          </p:cNvPr>
          <p:cNvSpPr/>
          <p:nvPr/>
        </p:nvSpPr>
        <p:spPr>
          <a:xfrm>
            <a:off x="9510787" y="321707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CDA5D67F-AFFF-7340-ACBF-997D0BE47889}"/>
              </a:ext>
            </a:extLst>
          </p:cNvPr>
          <p:cNvSpPr/>
          <p:nvPr/>
        </p:nvSpPr>
        <p:spPr>
          <a:xfrm>
            <a:off x="4292658" y="5069020"/>
            <a:ext cx="124104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Howard County</a:t>
            </a:r>
          </a:p>
        </p:txBody>
      </p:sp>
      <p:sp>
        <p:nvSpPr>
          <p:cNvPr id="43" name="Rectangle 42">
            <a:extLst>
              <a:ext uri="{FF2B5EF4-FFF2-40B4-BE49-F238E27FC236}">
                <a16:creationId xmlns:a16="http://schemas.microsoft.com/office/drawing/2014/main" id="{86A78040-D13C-BA4D-860A-5A2BFF113377}"/>
              </a:ext>
            </a:extLst>
          </p:cNvPr>
          <p:cNvSpPr/>
          <p:nvPr/>
        </p:nvSpPr>
        <p:spPr>
          <a:xfrm>
            <a:off x="5563660" y="5005544"/>
            <a:ext cx="42402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a:t>
            </a:r>
          </a:p>
        </p:txBody>
      </p:sp>
      <p:sp>
        <p:nvSpPr>
          <p:cNvPr id="44" name="Oval 43">
            <a:extLst>
              <a:ext uri="{FF2B5EF4-FFF2-40B4-BE49-F238E27FC236}">
                <a16:creationId xmlns:a16="http://schemas.microsoft.com/office/drawing/2014/main" id="{6806FAA0-A18F-004F-8C54-A7704F7C43A2}"/>
              </a:ext>
            </a:extLst>
          </p:cNvPr>
          <p:cNvSpPr/>
          <p:nvPr/>
        </p:nvSpPr>
        <p:spPr>
          <a:xfrm>
            <a:off x="5544688" y="506902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a:extLst>
              <a:ext uri="{FF2B5EF4-FFF2-40B4-BE49-F238E27FC236}">
                <a16:creationId xmlns:a16="http://schemas.microsoft.com/office/drawing/2014/main" id="{8E5617A0-C515-6D46-8FD9-052CD0CB028A}"/>
              </a:ext>
            </a:extLst>
          </p:cNvPr>
          <p:cNvCxnSpPr>
            <a:cxnSpLocks/>
          </p:cNvCxnSpPr>
          <p:nvPr/>
        </p:nvCxnSpPr>
        <p:spPr>
          <a:xfrm>
            <a:off x="8589880" y="2962865"/>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52EA30-B70E-4B45-BD09-C97A9989ED5E}"/>
              </a:ext>
            </a:extLst>
          </p:cNvPr>
          <p:cNvCxnSpPr>
            <a:cxnSpLocks/>
          </p:cNvCxnSpPr>
          <p:nvPr/>
        </p:nvCxnSpPr>
        <p:spPr>
          <a:xfrm>
            <a:off x="8589879" y="3448255"/>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2B9916D-AF05-C24A-83A3-E4A783E33E94}"/>
              </a:ext>
            </a:extLst>
          </p:cNvPr>
          <p:cNvCxnSpPr>
            <a:cxnSpLocks/>
          </p:cNvCxnSpPr>
          <p:nvPr/>
        </p:nvCxnSpPr>
        <p:spPr>
          <a:xfrm>
            <a:off x="7861821" y="3087299"/>
            <a:ext cx="751290" cy="36095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6DAC0B5-6721-3C4D-B516-7BB82C242C81}"/>
              </a:ext>
            </a:extLst>
          </p:cNvPr>
          <p:cNvCxnSpPr>
            <a:cxnSpLocks/>
          </p:cNvCxnSpPr>
          <p:nvPr/>
        </p:nvCxnSpPr>
        <p:spPr>
          <a:xfrm>
            <a:off x="5967076" y="5275032"/>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3B4889-2676-3C49-A78E-7C5DF2A4488D}"/>
              </a:ext>
            </a:extLst>
          </p:cNvPr>
          <p:cNvCxnSpPr>
            <a:cxnSpLocks/>
          </p:cNvCxnSpPr>
          <p:nvPr/>
        </p:nvCxnSpPr>
        <p:spPr>
          <a:xfrm flipV="1">
            <a:off x="6230606" y="3726039"/>
            <a:ext cx="582220" cy="155814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2AFAA6FE-3DC2-F344-AEE9-8FB5C136889A}"/>
              </a:ext>
            </a:extLst>
          </p:cNvPr>
          <p:cNvSpPr/>
          <p:nvPr/>
        </p:nvSpPr>
        <p:spPr>
          <a:xfrm>
            <a:off x="3982476" y="4576700"/>
            <a:ext cx="156645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Montgomery County</a:t>
            </a:r>
          </a:p>
        </p:txBody>
      </p:sp>
      <p:sp>
        <p:nvSpPr>
          <p:cNvPr id="51" name="Rectangle 50">
            <a:extLst>
              <a:ext uri="{FF2B5EF4-FFF2-40B4-BE49-F238E27FC236}">
                <a16:creationId xmlns:a16="http://schemas.microsoft.com/office/drawing/2014/main" id="{7CEB8335-CE73-EB47-A4F4-76CC7B83268B}"/>
              </a:ext>
            </a:extLst>
          </p:cNvPr>
          <p:cNvSpPr/>
          <p:nvPr/>
        </p:nvSpPr>
        <p:spPr>
          <a:xfrm>
            <a:off x="5598385" y="4513224"/>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7</a:t>
            </a:r>
          </a:p>
        </p:txBody>
      </p:sp>
      <p:sp>
        <p:nvSpPr>
          <p:cNvPr id="52" name="Oval 51">
            <a:extLst>
              <a:ext uri="{FF2B5EF4-FFF2-40B4-BE49-F238E27FC236}">
                <a16:creationId xmlns:a16="http://schemas.microsoft.com/office/drawing/2014/main" id="{9DDA9616-C804-7F44-8AC7-EB3F6928AF85}"/>
              </a:ext>
            </a:extLst>
          </p:cNvPr>
          <p:cNvSpPr/>
          <p:nvPr/>
        </p:nvSpPr>
        <p:spPr>
          <a:xfrm>
            <a:off x="5544688" y="457670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a:extLst>
              <a:ext uri="{FF2B5EF4-FFF2-40B4-BE49-F238E27FC236}">
                <a16:creationId xmlns:a16="http://schemas.microsoft.com/office/drawing/2014/main" id="{F350EB2A-7678-C344-94DD-9CD1DC093687}"/>
              </a:ext>
            </a:extLst>
          </p:cNvPr>
          <p:cNvCxnSpPr>
            <a:cxnSpLocks/>
          </p:cNvCxnSpPr>
          <p:nvPr/>
        </p:nvCxnSpPr>
        <p:spPr>
          <a:xfrm>
            <a:off x="5964988" y="4769142"/>
            <a:ext cx="136068"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F3CE4EE-E4D1-084B-88F7-7187F120C825}"/>
              </a:ext>
            </a:extLst>
          </p:cNvPr>
          <p:cNvCxnSpPr>
            <a:cxnSpLocks/>
          </p:cNvCxnSpPr>
          <p:nvPr/>
        </p:nvCxnSpPr>
        <p:spPr>
          <a:xfrm flipV="1">
            <a:off x="6086530" y="3996106"/>
            <a:ext cx="192923" cy="78674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E8754D1F-BADD-464C-BBDF-762CA1A92B2C}"/>
              </a:ext>
            </a:extLst>
          </p:cNvPr>
          <p:cNvSpPr/>
          <p:nvPr/>
        </p:nvSpPr>
        <p:spPr>
          <a:xfrm>
            <a:off x="6755332" y="364969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C18961B0-F6A9-E746-B639-67228AF425E8}"/>
              </a:ext>
            </a:extLst>
          </p:cNvPr>
          <p:cNvSpPr/>
          <p:nvPr/>
        </p:nvSpPr>
        <p:spPr>
          <a:xfrm>
            <a:off x="6223714" y="3914343"/>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EF11A3BD-DD5D-704C-80B4-56EA77437F82}"/>
              </a:ext>
            </a:extLst>
          </p:cNvPr>
          <p:cNvSpPr/>
          <p:nvPr/>
        </p:nvSpPr>
        <p:spPr>
          <a:xfrm>
            <a:off x="3732942" y="5558987"/>
            <a:ext cx="181056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Prince George’s County</a:t>
            </a:r>
          </a:p>
        </p:txBody>
      </p:sp>
      <p:sp>
        <p:nvSpPr>
          <p:cNvPr id="58" name="Rectangle 57">
            <a:extLst>
              <a:ext uri="{FF2B5EF4-FFF2-40B4-BE49-F238E27FC236}">
                <a16:creationId xmlns:a16="http://schemas.microsoft.com/office/drawing/2014/main" id="{41D29AD4-8C60-8148-8437-31F32239EFF0}"/>
              </a:ext>
            </a:extLst>
          </p:cNvPr>
          <p:cNvSpPr/>
          <p:nvPr/>
        </p:nvSpPr>
        <p:spPr>
          <a:xfrm>
            <a:off x="5550343" y="5495511"/>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12</a:t>
            </a:r>
          </a:p>
        </p:txBody>
      </p:sp>
      <p:sp>
        <p:nvSpPr>
          <p:cNvPr id="59" name="Oval 58">
            <a:extLst>
              <a:ext uri="{FF2B5EF4-FFF2-40B4-BE49-F238E27FC236}">
                <a16:creationId xmlns:a16="http://schemas.microsoft.com/office/drawing/2014/main" id="{24E4F256-EE0B-9A45-BB49-1C3AE0D2EB79}"/>
              </a:ext>
            </a:extLst>
          </p:cNvPr>
          <p:cNvSpPr/>
          <p:nvPr/>
        </p:nvSpPr>
        <p:spPr>
          <a:xfrm>
            <a:off x="5554520" y="5558987"/>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a:extLst>
              <a:ext uri="{FF2B5EF4-FFF2-40B4-BE49-F238E27FC236}">
                <a16:creationId xmlns:a16="http://schemas.microsoft.com/office/drawing/2014/main" id="{9451F9D2-8A4B-6A4F-91AF-977439BD59C8}"/>
              </a:ext>
            </a:extLst>
          </p:cNvPr>
          <p:cNvCxnSpPr>
            <a:cxnSpLocks/>
          </p:cNvCxnSpPr>
          <p:nvPr/>
        </p:nvCxnSpPr>
        <p:spPr>
          <a:xfrm>
            <a:off x="5976908" y="5764999"/>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B45EE7-50FC-8847-9446-2F9674E7D3C8}"/>
              </a:ext>
            </a:extLst>
          </p:cNvPr>
          <p:cNvCxnSpPr>
            <a:cxnSpLocks/>
            <a:endCxn id="62" idx="7"/>
          </p:cNvCxnSpPr>
          <p:nvPr/>
        </p:nvCxnSpPr>
        <p:spPr>
          <a:xfrm flipV="1">
            <a:off x="6240438" y="4659621"/>
            <a:ext cx="719072" cy="111452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2D0D022B-61F1-EF4E-B760-F7916F7B1B0E}"/>
              </a:ext>
            </a:extLst>
          </p:cNvPr>
          <p:cNvSpPr/>
          <p:nvPr/>
        </p:nvSpPr>
        <p:spPr>
          <a:xfrm>
            <a:off x="6845270" y="464002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091C06F5-D04A-8A4A-9D8C-D1F9C974C740}"/>
              </a:ext>
            </a:extLst>
          </p:cNvPr>
          <p:cNvSpPr/>
          <p:nvPr/>
        </p:nvSpPr>
        <p:spPr>
          <a:xfrm>
            <a:off x="4166265" y="6046011"/>
            <a:ext cx="1352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St Mary’s County</a:t>
            </a:r>
          </a:p>
        </p:txBody>
      </p:sp>
      <p:sp>
        <p:nvSpPr>
          <p:cNvPr id="64" name="Rectangle 63">
            <a:extLst>
              <a:ext uri="{FF2B5EF4-FFF2-40B4-BE49-F238E27FC236}">
                <a16:creationId xmlns:a16="http://schemas.microsoft.com/office/drawing/2014/main" id="{90339F6E-BEC7-D945-9789-2C9C995603C3}"/>
              </a:ext>
            </a:extLst>
          </p:cNvPr>
          <p:cNvSpPr/>
          <p:nvPr/>
        </p:nvSpPr>
        <p:spPr>
          <a:xfrm>
            <a:off x="5603327" y="598253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65" name="Oval 64">
            <a:extLst>
              <a:ext uri="{FF2B5EF4-FFF2-40B4-BE49-F238E27FC236}">
                <a16:creationId xmlns:a16="http://schemas.microsoft.com/office/drawing/2014/main" id="{458F8D9E-E36D-CC45-BAB5-2784FCC78B4F}"/>
              </a:ext>
            </a:extLst>
          </p:cNvPr>
          <p:cNvSpPr/>
          <p:nvPr/>
        </p:nvSpPr>
        <p:spPr>
          <a:xfrm>
            <a:off x="5549630" y="6046011"/>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a:extLst>
              <a:ext uri="{FF2B5EF4-FFF2-40B4-BE49-F238E27FC236}">
                <a16:creationId xmlns:a16="http://schemas.microsoft.com/office/drawing/2014/main" id="{7C753245-CE6B-7945-AD94-4BE76AD25F9D}"/>
              </a:ext>
            </a:extLst>
          </p:cNvPr>
          <p:cNvCxnSpPr>
            <a:cxnSpLocks/>
          </p:cNvCxnSpPr>
          <p:nvPr/>
        </p:nvCxnSpPr>
        <p:spPr>
          <a:xfrm>
            <a:off x="5972018" y="6252023"/>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F1893D0-19F3-CF43-B3B9-3368BC94249B}"/>
              </a:ext>
            </a:extLst>
          </p:cNvPr>
          <p:cNvCxnSpPr>
            <a:cxnSpLocks/>
          </p:cNvCxnSpPr>
          <p:nvPr/>
        </p:nvCxnSpPr>
        <p:spPr>
          <a:xfrm flipV="1">
            <a:off x="6235548" y="5726260"/>
            <a:ext cx="892838" cy="53491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1F6A1E76-C07C-6945-BC78-77B084A0592B}"/>
              </a:ext>
            </a:extLst>
          </p:cNvPr>
          <p:cNvSpPr/>
          <p:nvPr/>
        </p:nvSpPr>
        <p:spPr>
          <a:xfrm>
            <a:off x="7086593" y="56484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C63D5D5A-C093-6E42-BD27-71BC54D28DC4}"/>
              </a:ext>
            </a:extLst>
          </p:cNvPr>
          <p:cNvSpPr/>
          <p:nvPr/>
        </p:nvSpPr>
        <p:spPr>
          <a:xfrm>
            <a:off x="5294463" y="282171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Connector 69">
            <a:extLst>
              <a:ext uri="{FF2B5EF4-FFF2-40B4-BE49-F238E27FC236}">
                <a16:creationId xmlns:a16="http://schemas.microsoft.com/office/drawing/2014/main" id="{65FF2125-8A94-CC43-8861-63A52B8365AD}"/>
              </a:ext>
            </a:extLst>
          </p:cNvPr>
          <p:cNvCxnSpPr>
            <a:cxnSpLocks/>
          </p:cNvCxnSpPr>
          <p:nvPr/>
        </p:nvCxnSpPr>
        <p:spPr>
          <a:xfrm flipV="1">
            <a:off x="5361383" y="2875360"/>
            <a:ext cx="0" cy="84125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2B4CCE1B-2B50-E34F-9137-F5F379968B32}"/>
              </a:ext>
            </a:extLst>
          </p:cNvPr>
          <p:cNvSpPr/>
          <p:nvPr/>
        </p:nvSpPr>
        <p:spPr>
          <a:xfrm>
            <a:off x="5158585" y="372335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500C3E5A-5510-5A4D-8638-CDBC19772DAD}"/>
              </a:ext>
            </a:extLst>
          </p:cNvPr>
          <p:cNvSpPr/>
          <p:nvPr/>
        </p:nvSpPr>
        <p:spPr>
          <a:xfrm>
            <a:off x="5150951" y="3659815"/>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17</a:t>
            </a:r>
          </a:p>
        </p:txBody>
      </p:sp>
      <p:sp>
        <p:nvSpPr>
          <p:cNvPr id="73" name="Rectangle 72">
            <a:extLst>
              <a:ext uri="{FF2B5EF4-FFF2-40B4-BE49-F238E27FC236}">
                <a16:creationId xmlns:a16="http://schemas.microsoft.com/office/drawing/2014/main" id="{E43CE629-F12C-6A42-BFCB-26BA7A1963FC}"/>
              </a:ext>
            </a:extLst>
          </p:cNvPr>
          <p:cNvSpPr/>
          <p:nvPr/>
        </p:nvSpPr>
        <p:spPr>
          <a:xfrm>
            <a:off x="3644924" y="3723359"/>
            <a:ext cx="15174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Washington County</a:t>
            </a:r>
          </a:p>
        </p:txBody>
      </p:sp>
      <p:sp>
        <p:nvSpPr>
          <p:cNvPr id="74" name="Oval 73">
            <a:extLst>
              <a:ext uri="{FF2B5EF4-FFF2-40B4-BE49-F238E27FC236}">
                <a16:creationId xmlns:a16="http://schemas.microsoft.com/office/drawing/2014/main" id="{F4B6FCD2-159E-C94F-A0A4-0BC32EE71DA2}"/>
              </a:ext>
            </a:extLst>
          </p:cNvPr>
          <p:cNvSpPr/>
          <p:nvPr/>
        </p:nvSpPr>
        <p:spPr>
          <a:xfrm>
            <a:off x="10207956" y="5516384"/>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7C7ABB8-4E52-BE41-81BF-4415159BA574}"/>
              </a:ext>
            </a:extLst>
          </p:cNvPr>
          <p:cNvSpPr/>
          <p:nvPr/>
        </p:nvSpPr>
        <p:spPr>
          <a:xfrm>
            <a:off x="10259315" y="545284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76" name="Rectangle 75">
            <a:extLst>
              <a:ext uri="{FF2B5EF4-FFF2-40B4-BE49-F238E27FC236}">
                <a16:creationId xmlns:a16="http://schemas.microsoft.com/office/drawing/2014/main" id="{B3C1DB68-E291-1045-8E1B-89DC2CC4C208}"/>
              </a:ext>
            </a:extLst>
          </p:cNvPr>
          <p:cNvSpPr/>
          <p:nvPr/>
        </p:nvSpPr>
        <p:spPr>
          <a:xfrm>
            <a:off x="10629675" y="5556230"/>
            <a:ext cx="137890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Wicomico County</a:t>
            </a:r>
          </a:p>
        </p:txBody>
      </p:sp>
      <p:sp>
        <p:nvSpPr>
          <p:cNvPr id="77" name="Oval 76">
            <a:extLst>
              <a:ext uri="{FF2B5EF4-FFF2-40B4-BE49-F238E27FC236}">
                <a16:creationId xmlns:a16="http://schemas.microsoft.com/office/drawing/2014/main" id="{7568DAB9-2FF4-E948-BE1C-74F42CF6FAF3}"/>
              </a:ext>
            </a:extLst>
          </p:cNvPr>
          <p:cNvSpPr/>
          <p:nvPr/>
        </p:nvSpPr>
        <p:spPr>
          <a:xfrm>
            <a:off x="10197532" y="597825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D5F13C7E-947C-254E-B76A-0716F9E1649A}"/>
              </a:ext>
            </a:extLst>
          </p:cNvPr>
          <p:cNvSpPr/>
          <p:nvPr/>
        </p:nvSpPr>
        <p:spPr>
          <a:xfrm>
            <a:off x="10248891" y="5914706"/>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79" name="Rectangle 78">
            <a:extLst>
              <a:ext uri="{FF2B5EF4-FFF2-40B4-BE49-F238E27FC236}">
                <a16:creationId xmlns:a16="http://schemas.microsoft.com/office/drawing/2014/main" id="{0902FF2E-469C-FF47-8247-94D665A5787E}"/>
              </a:ext>
            </a:extLst>
          </p:cNvPr>
          <p:cNvSpPr/>
          <p:nvPr/>
        </p:nvSpPr>
        <p:spPr>
          <a:xfrm>
            <a:off x="10619251" y="6018096"/>
            <a:ext cx="141141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Worcester County</a:t>
            </a:r>
          </a:p>
        </p:txBody>
      </p:sp>
      <p:cxnSp>
        <p:nvCxnSpPr>
          <p:cNvPr id="80" name="Straight Connector 79">
            <a:extLst>
              <a:ext uri="{FF2B5EF4-FFF2-40B4-BE49-F238E27FC236}">
                <a16:creationId xmlns:a16="http://schemas.microsoft.com/office/drawing/2014/main" id="{F0C79F2A-B16E-3344-9F21-99084DE5E4CE}"/>
              </a:ext>
            </a:extLst>
          </p:cNvPr>
          <p:cNvCxnSpPr>
            <a:cxnSpLocks/>
          </p:cNvCxnSpPr>
          <p:nvPr/>
        </p:nvCxnSpPr>
        <p:spPr>
          <a:xfrm>
            <a:off x="9558193" y="6174473"/>
            <a:ext cx="63933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10F70FFF-2444-3740-A055-01238A0AA3E4}"/>
              </a:ext>
            </a:extLst>
          </p:cNvPr>
          <p:cNvSpPr/>
          <p:nvPr/>
        </p:nvSpPr>
        <p:spPr>
          <a:xfrm>
            <a:off x="9481845" y="6098989"/>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a:extLst>
              <a:ext uri="{FF2B5EF4-FFF2-40B4-BE49-F238E27FC236}">
                <a16:creationId xmlns:a16="http://schemas.microsoft.com/office/drawing/2014/main" id="{E80BE4E0-11D0-9943-8798-74220F78E749}"/>
              </a:ext>
            </a:extLst>
          </p:cNvPr>
          <p:cNvCxnSpPr>
            <a:cxnSpLocks/>
          </p:cNvCxnSpPr>
          <p:nvPr/>
        </p:nvCxnSpPr>
        <p:spPr>
          <a:xfrm>
            <a:off x="9384586" y="5730866"/>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B24F9D9E-B1E7-6A44-9441-865C8AF2ECCE}"/>
              </a:ext>
            </a:extLst>
          </p:cNvPr>
          <p:cNvSpPr/>
          <p:nvPr/>
        </p:nvSpPr>
        <p:spPr>
          <a:xfrm>
            <a:off x="9308238" y="5671946"/>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Connector 90">
            <a:extLst>
              <a:ext uri="{FF2B5EF4-FFF2-40B4-BE49-F238E27FC236}">
                <a16:creationId xmlns:a16="http://schemas.microsoft.com/office/drawing/2014/main" id="{FB68BFEA-DC6F-584B-9AE4-3D916FC27C8A}"/>
              </a:ext>
            </a:extLst>
          </p:cNvPr>
          <p:cNvCxnSpPr>
            <a:cxnSpLocks/>
          </p:cNvCxnSpPr>
          <p:nvPr/>
        </p:nvCxnSpPr>
        <p:spPr>
          <a:xfrm>
            <a:off x="9392092" y="5259529"/>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0A46E92-091E-6B4D-BA35-0290BBB0BD91}"/>
              </a:ext>
            </a:extLst>
          </p:cNvPr>
          <p:cNvCxnSpPr>
            <a:cxnSpLocks/>
          </p:cNvCxnSpPr>
          <p:nvPr/>
        </p:nvCxnSpPr>
        <p:spPr>
          <a:xfrm flipV="1">
            <a:off x="7598282" y="4784691"/>
            <a:ext cx="1830607" cy="68775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F2089F4A-15CA-4745-AF90-6FC98139E6D3}"/>
              </a:ext>
            </a:extLst>
          </p:cNvPr>
          <p:cNvSpPr/>
          <p:nvPr/>
        </p:nvSpPr>
        <p:spPr>
          <a:xfrm>
            <a:off x="10217962" y="5045772"/>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E87F71DB-4B49-8B42-A515-593360A3EEAC}"/>
              </a:ext>
            </a:extLst>
          </p:cNvPr>
          <p:cNvSpPr/>
          <p:nvPr/>
        </p:nvSpPr>
        <p:spPr>
          <a:xfrm>
            <a:off x="10269321" y="4982228"/>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96" name="Rectangle 95">
            <a:extLst>
              <a:ext uri="{FF2B5EF4-FFF2-40B4-BE49-F238E27FC236}">
                <a16:creationId xmlns:a16="http://schemas.microsoft.com/office/drawing/2014/main" id="{4FC7FD1C-D735-BA41-9807-7D735631DBA1}"/>
              </a:ext>
            </a:extLst>
          </p:cNvPr>
          <p:cNvSpPr/>
          <p:nvPr/>
        </p:nvSpPr>
        <p:spPr>
          <a:xfrm>
            <a:off x="10639681" y="5085618"/>
            <a:ext cx="146386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Dorchester County</a:t>
            </a:r>
          </a:p>
        </p:txBody>
      </p:sp>
      <p:sp>
        <p:nvSpPr>
          <p:cNvPr id="98" name="Oval 97">
            <a:extLst>
              <a:ext uri="{FF2B5EF4-FFF2-40B4-BE49-F238E27FC236}">
                <a16:creationId xmlns:a16="http://schemas.microsoft.com/office/drawing/2014/main" id="{542BBA06-E9E3-9B49-BAA3-B3E1DC8A1FBB}"/>
              </a:ext>
            </a:extLst>
          </p:cNvPr>
          <p:cNvSpPr/>
          <p:nvPr/>
        </p:nvSpPr>
        <p:spPr>
          <a:xfrm>
            <a:off x="10217962" y="4563291"/>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A79702BB-7787-BA43-9272-F6C5A5D4BBB5}"/>
              </a:ext>
            </a:extLst>
          </p:cNvPr>
          <p:cNvSpPr/>
          <p:nvPr/>
        </p:nvSpPr>
        <p:spPr>
          <a:xfrm>
            <a:off x="10269321" y="4499747"/>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00" name="Rectangle 99">
            <a:extLst>
              <a:ext uri="{FF2B5EF4-FFF2-40B4-BE49-F238E27FC236}">
                <a16:creationId xmlns:a16="http://schemas.microsoft.com/office/drawing/2014/main" id="{C67C32ED-D6B5-4D4D-B842-DB0E336C629F}"/>
              </a:ext>
            </a:extLst>
          </p:cNvPr>
          <p:cNvSpPr/>
          <p:nvPr/>
        </p:nvSpPr>
        <p:spPr>
          <a:xfrm>
            <a:off x="10639681" y="4603137"/>
            <a:ext cx="11993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Calvert County</a:t>
            </a:r>
          </a:p>
        </p:txBody>
      </p:sp>
      <p:cxnSp>
        <p:nvCxnSpPr>
          <p:cNvPr id="104" name="Straight Connector 103">
            <a:extLst>
              <a:ext uri="{FF2B5EF4-FFF2-40B4-BE49-F238E27FC236}">
                <a16:creationId xmlns:a16="http://schemas.microsoft.com/office/drawing/2014/main" id="{7D646272-4A3D-7741-BF1F-26B823FD85DB}"/>
              </a:ext>
            </a:extLst>
          </p:cNvPr>
          <p:cNvCxnSpPr>
            <a:cxnSpLocks/>
          </p:cNvCxnSpPr>
          <p:nvPr/>
        </p:nvCxnSpPr>
        <p:spPr>
          <a:xfrm>
            <a:off x="9401060" y="4791954"/>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1C9F757-E3FA-4347-878A-D1AD1DBD4387}"/>
              </a:ext>
            </a:extLst>
          </p:cNvPr>
          <p:cNvCxnSpPr>
            <a:cxnSpLocks/>
          </p:cNvCxnSpPr>
          <p:nvPr/>
        </p:nvCxnSpPr>
        <p:spPr>
          <a:xfrm flipV="1">
            <a:off x="8442907" y="5256060"/>
            <a:ext cx="969372" cy="37803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08C09483-1D73-384E-8E21-6A2807D6A02B}"/>
              </a:ext>
            </a:extLst>
          </p:cNvPr>
          <p:cNvSpPr/>
          <p:nvPr/>
        </p:nvSpPr>
        <p:spPr>
          <a:xfrm>
            <a:off x="8366559" y="557123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77212B46-4596-544B-A8FB-A09447680779}"/>
              </a:ext>
            </a:extLst>
          </p:cNvPr>
          <p:cNvSpPr/>
          <p:nvPr/>
        </p:nvSpPr>
        <p:spPr>
          <a:xfrm>
            <a:off x="2629220" y="4170846"/>
            <a:ext cx="13532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Frederick County</a:t>
            </a:r>
          </a:p>
        </p:txBody>
      </p:sp>
      <p:sp>
        <p:nvSpPr>
          <p:cNvPr id="112" name="Rectangle 111">
            <a:extLst>
              <a:ext uri="{FF2B5EF4-FFF2-40B4-BE49-F238E27FC236}">
                <a16:creationId xmlns:a16="http://schemas.microsoft.com/office/drawing/2014/main" id="{9EF6C908-59EA-F749-B84D-FC4F8E5C253C}"/>
              </a:ext>
            </a:extLst>
          </p:cNvPr>
          <p:cNvSpPr/>
          <p:nvPr/>
        </p:nvSpPr>
        <p:spPr>
          <a:xfrm>
            <a:off x="4014651" y="4107370"/>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14</a:t>
            </a:r>
          </a:p>
        </p:txBody>
      </p:sp>
      <p:sp>
        <p:nvSpPr>
          <p:cNvPr id="113" name="Oval 112">
            <a:extLst>
              <a:ext uri="{FF2B5EF4-FFF2-40B4-BE49-F238E27FC236}">
                <a16:creationId xmlns:a16="http://schemas.microsoft.com/office/drawing/2014/main" id="{73F2EB31-1526-A64B-9CA2-BC39C766C111}"/>
              </a:ext>
            </a:extLst>
          </p:cNvPr>
          <p:cNvSpPr/>
          <p:nvPr/>
        </p:nvSpPr>
        <p:spPr>
          <a:xfrm>
            <a:off x="4018828" y="417084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4" name="Straight Connector 113">
            <a:extLst>
              <a:ext uri="{FF2B5EF4-FFF2-40B4-BE49-F238E27FC236}">
                <a16:creationId xmlns:a16="http://schemas.microsoft.com/office/drawing/2014/main" id="{943B363E-DAA1-A744-A965-8E3BCAD17223}"/>
              </a:ext>
            </a:extLst>
          </p:cNvPr>
          <p:cNvCxnSpPr>
            <a:cxnSpLocks/>
          </p:cNvCxnSpPr>
          <p:nvPr/>
        </p:nvCxnSpPr>
        <p:spPr>
          <a:xfrm>
            <a:off x="4431120" y="4389476"/>
            <a:ext cx="131971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CC4BE28-FC82-C543-985B-13DB74E58487}"/>
              </a:ext>
            </a:extLst>
          </p:cNvPr>
          <p:cNvCxnSpPr>
            <a:cxnSpLocks/>
          </p:cNvCxnSpPr>
          <p:nvPr/>
        </p:nvCxnSpPr>
        <p:spPr>
          <a:xfrm flipV="1">
            <a:off x="5744878" y="3392452"/>
            <a:ext cx="190667" cy="100348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7DD7D822-528A-774B-ABD2-383A730F8847}"/>
              </a:ext>
            </a:extLst>
          </p:cNvPr>
          <p:cNvSpPr/>
          <p:nvPr/>
        </p:nvSpPr>
        <p:spPr>
          <a:xfrm>
            <a:off x="5871269" y="32946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1F68C903-C002-8149-A4FD-53DDB8272F96}"/>
              </a:ext>
            </a:extLst>
          </p:cNvPr>
          <p:cNvSpPr/>
          <p:nvPr/>
        </p:nvSpPr>
        <p:spPr>
          <a:xfrm>
            <a:off x="9965833" y="3716463"/>
            <a:ext cx="16738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Queen Anne’s County</a:t>
            </a:r>
          </a:p>
        </p:txBody>
      </p:sp>
      <p:sp>
        <p:nvSpPr>
          <p:cNvPr id="123" name="Rectangle 122">
            <a:extLst>
              <a:ext uri="{FF2B5EF4-FFF2-40B4-BE49-F238E27FC236}">
                <a16:creationId xmlns:a16="http://schemas.microsoft.com/office/drawing/2014/main" id="{E3C82E4E-157C-3047-BF05-849EEB91B03E}"/>
              </a:ext>
            </a:extLst>
          </p:cNvPr>
          <p:cNvSpPr/>
          <p:nvPr/>
        </p:nvSpPr>
        <p:spPr>
          <a:xfrm>
            <a:off x="9566890" y="363500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24" name="Oval 123">
            <a:extLst>
              <a:ext uri="{FF2B5EF4-FFF2-40B4-BE49-F238E27FC236}">
                <a16:creationId xmlns:a16="http://schemas.microsoft.com/office/drawing/2014/main" id="{5573E5D5-C603-FE43-8618-20AC47B5CDDA}"/>
              </a:ext>
            </a:extLst>
          </p:cNvPr>
          <p:cNvSpPr/>
          <p:nvPr/>
        </p:nvSpPr>
        <p:spPr>
          <a:xfrm>
            <a:off x="9513193" y="369847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BF03F32D-CD53-CE40-A88E-3C53C3DCBA3E}"/>
              </a:ext>
            </a:extLst>
          </p:cNvPr>
          <p:cNvSpPr/>
          <p:nvPr/>
        </p:nvSpPr>
        <p:spPr>
          <a:xfrm>
            <a:off x="8511621" y="3842833"/>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7" name="Straight Connector 126">
            <a:extLst>
              <a:ext uri="{FF2B5EF4-FFF2-40B4-BE49-F238E27FC236}">
                <a16:creationId xmlns:a16="http://schemas.microsoft.com/office/drawing/2014/main" id="{96E7F4B7-615C-994A-A18C-A308E7744495}"/>
              </a:ext>
            </a:extLst>
          </p:cNvPr>
          <p:cNvCxnSpPr>
            <a:cxnSpLocks/>
          </p:cNvCxnSpPr>
          <p:nvPr/>
        </p:nvCxnSpPr>
        <p:spPr>
          <a:xfrm>
            <a:off x="8613111" y="3900143"/>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D7FB472A-5E87-F546-9CE5-032F07A4B47E}"/>
              </a:ext>
            </a:extLst>
          </p:cNvPr>
          <p:cNvSpPr/>
          <p:nvPr/>
        </p:nvSpPr>
        <p:spPr>
          <a:xfrm>
            <a:off x="7506944" y="540552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a:extLst>
              <a:ext uri="{FF2B5EF4-FFF2-40B4-BE49-F238E27FC236}">
                <a16:creationId xmlns:a16="http://schemas.microsoft.com/office/drawing/2014/main" id="{737EF1E2-2D41-4D47-8A99-4A908B4745E6}"/>
              </a:ext>
            </a:extLst>
          </p:cNvPr>
          <p:cNvSpPr/>
          <p:nvPr/>
        </p:nvSpPr>
        <p:spPr>
          <a:xfrm>
            <a:off x="9965833" y="4190385"/>
            <a:ext cx="112300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Talbot County</a:t>
            </a:r>
          </a:p>
        </p:txBody>
      </p:sp>
      <p:sp>
        <p:nvSpPr>
          <p:cNvPr id="132" name="Rectangle 131">
            <a:extLst>
              <a:ext uri="{FF2B5EF4-FFF2-40B4-BE49-F238E27FC236}">
                <a16:creationId xmlns:a16="http://schemas.microsoft.com/office/drawing/2014/main" id="{BFE600B0-77D5-254C-99A9-570B8142CA36}"/>
              </a:ext>
            </a:extLst>
          </p:cNvPr>
          <p:cNvSpPr/>
          <p:nvPr/>
        </p:nvSpPr>
        <p:spPr>
          <a:xfrm>
            <a:off x="9566890" y="4108922"/>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133" name="Oval 132">
            <a:extLst>
              <a:ext uri="{FF2B5EF4-FFF2-40B4-BE49-F238E27FC236}">
                <a16:creationId xmlns:a16="http://schemas.microsoft.com/office/drawing/2014/main" id="{B6F0E93B-3A91-0C43-82D9-8AEA84BC602B}"/>
              </a:ext>
            </a:extLst>
          </p:cNvPr>
          <p:cNvSpPr/>
          <p:nvPr/>
        </p:nvSpPr>
        <p:spPr>
          <a:xfrm>
            <a:off x="9513193" y="417239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Straight Connector 133">
            <a:extLst>
              <a:ext uri="{FF2B5EF4-FFF2-40B4-BE49-F238E27FC236}">
                <a16:creationId xmlns:a16="http://schemas.microsoft.com/office/drawing/2014/main" id="{4870022D-8CC4-3743-BCCA-46865C02D7C6}"/>
              </a:ext>
            </a:extLst>
          </p:cNvPr>
          <p:cNvCxnSpPr>
            <a:cxnSpLocks/>
          </p:cNvCxnSpPr>
          <p:nvPr/>
        </p:nvCxnSpPr>
        <p:spPr>
          <a:xfrm>
            <a:off x="8589879" y="4389476"/>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209AFD95-AF8B-4744-921A-10BF175AC931}"/>
              </a:ext>
            </a:extLst>
          </p:cNvPr>
          <p:cNvSpPr/>
          <p:nvPr/>
        </p:nvSpPr>
        <p:spPr>
          <a:xfrm>
            <a:off x="8245520" y="461898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6" name="Straight Connector 135">
            <a:extLst>
              <a:ext uri="{FF2B5EF4-FFF2-40B4-BE49-F238E27FC236}">
                <a16:creationId xmlns:a16="http://schemas.microsoft.com/office/drawing/2014/main" id="{5A37A8B2-4213-5B44-A7C0-5102462B1243}"/>
              </a:ext>
            </a:extLst>
          </p:cNvPr>
          <p:cNvCxnSpPr>
            <a:cxnSpLocks/>
          </p:cNvCxnSpPr>
          <p:nvPr/>
        </p:nvCxnSpPr>
        <p:spPr>
          <a:xfrm flipV="1">
            <a:off x="8319374" y="4376992"/>
            <a:ext cx="282514" cy="29242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5772B5F5-806E-134C-9112-D9D5801CDF5C}"/>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15" name="Rectangle 114">
            <a:extLst>
              <a:ext uri="{FF2B5EF4-FFF2-40B4-BE49-F238E27FC236}">
                <a16:creationId xmlns:a16="http://schemas.microsoft.com/office/drawing/2014/main" id="{04E6570E-4A91-3D4D-8AA8-02266D957909}"/>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116" name="Oval 115">
            <a:extLst>
              <a:ext uri="{FF2B5EF4-FFF2-40B4-BE49-F238E27FC236}">
                <a16:creationId xmlns:a16="http://schemas.microsoft.com/office/drawing/2014/main" id="{FC9F983D-4A84-1044-A2B7-9DE6CF68139C}"/>
              </a:ext>
            </a:extLst>
          </p:cNvPr>
          <p:cNvSpPr/>
          <p:nvPr/>
        </p:nvSpPr>
        <p:spPr>
          <a:xfrm>
            <a:off x="1193921" y="288525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BA02B6A5-79D8-D041-94BB-8BB9CF8D126A}"/>
              </a:ext>
            </a:extLst>
          </p:cNvPr>
          <p:cNvSpPr/>
          <p:nvPr/>
        </p:nvSpPr>
        <p:spPr>
          <a:xfrm>
            <a:off x="1245280" y="2821714"/>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20" name="Rectangle 119">
            <a:extLst>
              <a:ext uri="{FF2B5EF4-FFF2-40B4-BE49-F238E27FC236}">
                <a16:creationId xmlns:a16="http://schemas.microsoft.com/office/drawing/2014/main" id="{75D51019-1DF3-E24A-B620-1D35CBC3308C}"/>
              </a:ext>
            </a:extLst>
          </p:cNvPr>
          <p:cNvSpPr/>
          <p:nvPr/>
        </p:nvSpPr>
        <p:spPr>
          <a:xfrm>
            <a:off x="834404" y="3305680"/>
            <a:ext cx="119295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Garrett County</a:t>
            </a:r>
          </a:p>
        </p:txBody>
      </p:sp>
      <p:cxnSp>
        <p:nvCxnSpPr>
          <p:cNvPr id="121" name="Straight Connector 120">
            <a:extLst>
              <a:ext uri="{FF2B5EF4-FFF2-40B4-BE49-F238E27FC236}">
                <a16:creationId xmlns:a16="http://schemas.microsoft.com/office/drawing/2014/main" id="{AB222FA3-9AB0-2A49-9833-6B3DD37A61A8}"/>
              </a:ext>
            </a:extLst>
          </p:cNvPr>
          <p:cNvCxnSpPr>
            <a:cxnSpLocks/>
          </p:cNvCxnSpPr>
          <p:nvPr/>
        </p:nvCxnSpPr>
        <p:spPr>
          <a:xfrm>
            <a:off x="1606213" y="3087299"/>
            <a:ext cx="125273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4B670ECD-81A7-0F47-B8D0-04DC9AC93AC8}"/>
              </a:ext>
            </a:extLst>
          </p:cNvPr>
          <p:cNvSpPr/>
          <p:nvPr/>
        </p:nvSpPr>
        <p:spPr>
          <a:xfrm>
            <a:off x="2849932" y="302470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863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31372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Focus Groups</a:t>
            </a:r>
          </a:p>
        </p:txBody>
      </p:sp>
      <p:sp>
        <p:nvSpPr>
          <p:cNvPr id="3" name="Rectangle 2">
            <a:extLst>
              <a:ext uri="{FF2B5EF4-FFF2-40B4-BE49-F238E27FC236}">
                <a16:creationId xmlns:a16="http://schemas.microsoft.com/office/drawing/2014/main" id="{9836B872-F012-394F-A6F7-D58FF7C2AE6E}"/>
              </a:ext>
            </a:extLst>
          </p:cNvPr>
          <p:cNvSpPr/>
          <p:nvPr/>
        </p:nvSpPr>
        <p:spPr>
          <a:xfrm>
            <a:off x="300942" y="1890886"/>
            <a:ext cx="11891058" cy="892552"/>
          </a:xfrm>
          <a:prstGeom prst="rect">
            <a:avLst/>
          </a:prstGeom>
        </p:spPr>
        <p:txBody>
          <a:bodyPr wrap="square">
            <a:spAutoFit/>
          </a:bodyPr>
          <a:lstStyle/>
          <a:p>
            <a:pPr marL="342900" indent="-342900">
              <a:spcAft>
                <a:spcPts val="1200"/>
              </a:spcAft>
              <a:buFont typeface="Arial" panose="020B0604020202020204" pitchFamily="34" charset="0"/>
              <a:buChar char="•"/>
            </a:pPr>
            <a:r>
              <a:rPr lang="en-US" sz="2600" dirty="0">
                <a:latin typeface="+mj-lt"/>
              </a:rPr>
              <a:t>We hosted four of our virtual focus group webinars for different groups on different dates:</a:t>
            </a:r>
          </a:p>
        </p:txBody>
      </p:sp>
      <p:sp>
        <p:nvSpPr>
          <p:cNvPr id="14" name="Rectangle 13">
            <a:extLst>
              <a:ext uri="{FF2B5EF4-FFF2-40B4-BE49-F238E27FC236}">
                <a16:creationId xmlns:a16="http://schemas.microsoft.com/office/drawing/2014/main" id="{531A7C43-7E3C-7A43-B915-433557E44D98}"/>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0" name="Rectangle 9">
            <a:extLst>
              <a:ext uri="{FF2B5EF4-FFF2-40B4-BE49-F238E27FC236}">
                <a16:creationId xmlns:a16="http://schemas.microsoft.com/office/drawing/2014/main" id="{8864B0D5-5631-4943-BDAE-E97D50E56BB5}"/>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27" name="Rectangle 26">
            <a:extLst>
              <a:ext uri="{FF2B5EF4-FFF2-40B4-BE49-F238E27FC236}">
                <a16:creationId xmlns:a16="http://schemas.microsoft.com/office/drawing/2014/main" id="{511E9A76-0DBC-9841-824E-A368A96C254A}"/>
              </a:ext>
            </a:extLst>
          </p:cNvPr>
          <p:cNvSpPr/>
          <p:nvPr/>
        </p:nvSpPr>
        <p:spPr>
          <a:xfrm>
            <a:off x="300942" y="5189878"/>
            <a:ext cx="11370358" cy="892552"/>
          </a:xfrm>
          <a:prstGeom prst="rect">
            <a:avLst/>
          </a:prstGeom>
        </p:spPr>
        <p:txBody>
          <a:bodyPr wrap="square">
            <a:spAutoFit/>
          </a:bodyPr>
          <a:lstStyle/>
          <a:p>
            <a:pPr marL="342900" indent="-342900">
              <a:spcBef>
                <a:spcPts val="1200"/>
              </a:spcBef>
              <a:buFont typeface="Arial" panose="020B0604020202020204" pitchFamily="34" charset="0"/>
              <a:buChar char="•"/>
            </a:pPr>
            <a:r>
              <a:rPr lang="en-US" sz="2600" dirty="0">
                <a:latin typeface="+mj-lt"/>
              </a:rPr>
              <a:t>Brenda Bush, Janet Parke, Betsy Hein, and I hosted and ran the webinars with several pieces of equipment for each group. </a:t>
            </a:r>
          </a:p>
        </p:txBody>
      </p:sp>
      <p:sp>
        <p:nvSpPr>
          <p:cNvPr id="33" name="Oval 32">
            <a:extLst>
              <a:ext uri="{FF2B5EF4-FFF2-40B4-BE49-F238E27FC236}">
                <a16:creationId xmlns:a16="http://schemas.microsoft.com/office/drawing/2014/main" id="{310A6E5C-84DC-1A44-9B0A-FBB1E264ED45}"/>
              </a:ext>
            </a:extLst>
          </p:cNvPr>
          <p:cNvSpPr/>
          <p:nvPr/>
        </p:nvSpPr>
        <p:spPr>
          <a:xfrm>
            <a:off x="7046188" y="2919723"/>
            <a:ext cx="1373467" cy="1373467"/>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03D909D-3A25-3444-A555-1D365B826C2A}"/>
              </a:ext>
            </a:extLst>
          </p:cNvPr>
          <p:cNvSpPr/>
          <p:nvPr/>
        </p:nvSpPr>
        <p:spPr>
          <a:xfrm>
            <a:off x="7106788" y="4286450"/>
            <a:ext cx="1252267" cy="523220"/>
          </a:xfrm>
          <a:prstGeom prst="rect">
            <a:avLst/>
          </a:prstGeom>
        </p:spPr>
        <p:txBody>
          <a:bodyPr wrap="none">
            <a:spAutoFit/>
          </a:bodyPr>
          <a:lstStyle/>
          <a:p>
            <a:pPr algn="ctr"/>
            <a:r>
              <a:rPr lang="en-US" sz="2800" b="1" dirty="0">
                <a:solidFill>
                  <a:srgbClr val="C11339"/>
                </a:solidFill>
              </a:rPr>
              <a:t>Speech</a:t>
            </a:r>
          </a:p>
        </p:txBody>
      </p:sp>
      <p:sp>
        <p:nvSpPr>
          <p:cNvPr id="40" name="Rectangle 39">
            <a:extLst>
              <a:ext uri="{FF2B5EF4-FFF2-40B4-BE49-F238E27FC236}">
                <a16:creationId xmlns:a16="http://schemas.microsoft.com/office/drawing/2014/main" id="{9AF6C02D-61D2-1C43-BE00-2A57FB7D7626}"/>
              </a:ext>
            </a:extLst>
          </p:cNvPr>
          <p:cNvSpPr/>
          <p:nvPr/>
        </p:nvSpPr>
        <p:spPr>
          <a:xfrm>
            <a:off x="9468485" y="4293190"/>
            <a:ext cx="1443024" cy="523220"/>
          </a:xfrm>
          <a:prstGeom prst="rect">
            <a:avLst/>
          </a:prstGeom>
        </p:spPr>
        <p:txBody>
          <a:bodyPr wrap="none">
            <a:spAutoFit/>
          </a:bodyPr>
          <a:lstStyle/>
          <a:p>
            <a:pPr algn="ctr"/>
            <a:r>
              <a:rPr lang="en-US" sz="2800" b="1" dirty="0">
                <a:solidFill>
                  <a:srgbClr val="C11339"/>
                </a:solidFill>
              </a:rPr>
              <a:t>Mobility</a:t>
            </a:r>
          </a:p>
        </p:txBody>
      </p:sp>
      <p:sp>
        <p:nvSpPr>
          <p:cNvPr id="41" name="Rectangle 40">
            <a:extLst>
              <a:ext uri="{FF2B5EF4-FFF2-40B4-BE49-F238E27FC236}">
                <a16:creationId xmlns:a16="http://schemas.microsoft.com/office/drawing/2014/main" id="{C0E707D1-8057-584E-8D24-D2BB717E601C}"/>
              </a:ext>
            </a:extLst>
          </p:cNvPr>
          <p:cNvSpPr/>
          <p:nvPr/>
        </p:nvSpPr>
        <p:spPr>
          <a:xfrm>
            <a:off x="611453" y="4293190"/>
            <a:ext cx="2710294" cy="523220"/>
          </a:xfrm>
          <a:prstGeom prst="rect">
            <a:avLst/>
          </a:prstGeom>
        </p:spPr>
        <p:txBody>
          <a:bodyPr wrap="none">
            <a:spAutoFit/>
          </a:bodyPr>
          <a:lstStyle/>
          <a:p>
            <a:pPr algn="ctr"/>
            <a:r>
              <a:rPr lang="en-US" sz="2800" b="1" dirty="0">
                <a:solidFill>
                  <a:srgbClr val="C11339"/>
                </a:solidFill>
              </a:rPr>
              <a:t>Low Vision/Blind</a:t>
            </a:r>
          </a:p>
        </p:txBody>
      </p:sp>
      <p:sp>
        <p:nvSpPr>
          <p:cNvPr id="42" name="Rectangle 41">
            <a:extLst>
              <a:ext uri="{FF2B5EF4-FFF2-40B4-BE49-F238E27FC236}">
                <a16:creationId xmlns:a16="http://schemas.microsoft.com/office/drawing/2014/main" id="{C6E091E8-78E6-5C42-86CA-E95C9BC4313F}"/>
              </a:ext>
            </a:extLst>
          </p:cNvPr>
          <p:cNvSpPr/>
          <p:nvPr/>
        </p:nvSpPr>
        <p:spPr>
          <a:xfrm>
            <a:off x="4109461" y="4289525"/>
            <a:ext cx="1579150" cy="523220"/>
          </a:xfrm>
          <a:prstGeom prst="rect">
            <a:avLst/>
          </a:prstGeom>
        </p:spPr>
        <p:txBody>
          <a:bodyPr wrap="none">
            <a:spAutoFit/>
          </a:bodyPr>
          <a:lstStyle/>
          <a:p>
            <a:pPr algn="ctr"/>
            <a:r>
              <a:rPr lang="en-US" sz="2800" b="1" dirty="0">
                <a:solidFill>
                  <a:srgbClr val="C11339"/>
                </a:solidFill>
              </a:rPr>
              <a:t>Cognitive</a:t>
            </a:r>
          </a:p>
        </p:txBody>
      </p:sp>
      <p:sp>
        <p:nvSpPr>
          <p:cNvPr id="43" name="Oval 42">
            <a:extLst>
              <a:ext uri="{FF2B5EF4-FFF2-40B4-BE49-F238E27FC236}">
                <a16:creationId xmlns:a16="http://schemas.microsoft.com/office/drawing/2014/main" id="{E4CFC50A-1444-A14F-A64F-D3387EEAADFC}"/>
              </a:ext>
            </a:extLst>
          </p:cNvPr>
          <p:cNvSpPr/>
          <p:nvPr/>
        </p:nvSpPr>
        <p:spPr>
          <a:xfrm>
            <a:off x="1279817" y="2912703"/>
            <a:ext cx="1373467" cy="1373467"/>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22A36D89-7248-E244-861C-CA7F68D9E2C5}"/>
              </a:ext>
            </a:extLst>
          </p:cNvPr>
          <p:cNvSpPr/>
          <p:nvPr/>
        </p:nvSpPr>
        <p:spPr>
          <a:xfrm>
            <a:off x="4163002" y="2899629"/>
            <a:ext cx="1373467" cy="1373467"/>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1A843AD9-04C1-B044-ADC4-48CBA8AA7124}"/>
              </a:ext>
            </a:extLst>
          </p:cNvPr>
          <p:cNvSpPr/>
          <p:nvPr/>
        </p:nvSpPr>
        <p:spPr>
          <a:xfrm>
            <a:off x="9503264" y="2919723"/>
            <a:ext cx="1373467" cy="1373467"/>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8A72FFC0-73A5-FB4F-819F-DDC325F6003F}"/>
              </a:ext>
            </a:extLst>
          </p:cNvPr>
          <p:cNvPicPr>
            <a:picLocks noChangeAspect="1"/>
          </p:cNvPicPr>
          <p:nvPr/>
        </p:nvPicPr>
        <p:blipFill>
          <a:blip r:embed="rId5"/>
          <a:stretch>
            <a:fillRect/>
          </a:stretch>
        </p:blipFill>
        <p:spPr>
          <a:xfrm>
            <a:off x="1507400" y="3208315"/>
            <a:ext cx="980784" cy="754797"/>
          </a:xfrm>
          <a:prstGeom prst="rect">
            <a:avLst/>
          </a:prstGeom>
        </p:spPr>
      </p:pic>
      <p:pic>
        <p:nvPicPr>
          <p:cNvPr id="49" name="Picture 48">
            <a:extLst>
              <a:ext uri="{FF2B5EF4-FFF2-40B4-BE49-F238E27FC236}">
                <a16:creationId xmlns:a16="http://schemas.microsoft.com/office/drawing/2014/main" id="{B1CAC3C2-6979-234F-88EA-99E71267A08B}"/>
              </a:ext>
            </a:extLst>
          </p:cNvPr>
          <p:cNvPicPr>
            <a:picLocks noChangeAspect="1"/>
          </p:cNvPicPr>
          <p:nvPr/>
        </p:nvPicPr>
        <p:blipFill>
          <a:blip r:embed="rId6"/>
          <a:stretch>
            <a:fillRect/>
          </a:stretch>
        </p:blipFill>
        <p:spPr>
          <a:xfrm>
            <a:off x="7251700" y="3215874"/>
            <a:ext cx="990601" cy="766593"/>
          </a:xfrm>
          <a:prstGeom prst="rect">
            <a:avLst/>
          </a:prstGeom>
        </p:spPr>
      </p:pic>
      <p:pic>
        <p:nvPicPr>
          <p:cNvPr id="50" name="Picture 49" descr="Icon&#10;&#10;Description automatically generated">
            <a:extLst>
              <a:ext uri="{FF2B5EF4-FFF2-40B4-BE49-F238E27FC236}">
                <a16:creationId xmlns:a16="http://schemas.microsoft.com/office/drawing/2014/main" id="{24B3DEEA-7126-FD4D-A295-50616F30E779}"/>
              </a:ext>
            </a:extLst>
          </p:cNvPr>
          <p:cNvPicPr>
            <a:picLocks noChangeAspect="1"/>
          </p:cNvPicPr>
          <p:nvPr/>
        </p:nvPicPr>
        <p:blipFill>
          <a:blip r:embed="rId7"/>
          <a:stretch>
            <a:fillRect/>
          </a:stretch>
        </p:blipFill>
        <p:spPr>
          <a:xfrm>
            <a:off x="4406413" y="3078013"/>
            <a:ext cx="886645" cy="966152"/>
          </a:xfrm>
          <a:prstGeom prst="rect">
            <a:avLst/>
          </a:prstGeom>
        </p:spPr>
      </p:pic>
      <p:pic>
        <p:nvPicPr>
          <p:cNvPr id="51" name="Picture 50" descr="Icon&#10;&#10;Description automatically generated">
            <a:extLst>
              <a:ext uri="{FF2B5EF4-FFF2-40B4-BE49-F238E27FC236}">
                <a16:creationId xmlns:a16="http://schemas.microsoft.com/office/drawing/2014/main" id="{D1BACE3C-917E-5E49-984D-BB32ECCE065D}"/>
              </a:ext>
            </a:extLst>
          </p:cNvPr>
          <p:cNvPicPr>
            <a:picLocks noChangeAspect="1"/>
          </p:cNvPicPr>
          <p:nvPr/>
        </p:nvPicPr>
        <p:blipFill>
          <a:blip r:embed="rId8"/>
          <a:stretch>
            <a:fillRect/>
          </a:stretch>
        </p:blipFill>
        <p:spPr>
          <a:xfrm>
            <a:off x="9876432" y="3139674"/>
            <a:ext cx="754659" cy="949682"/>
          </a:xfrm>
          <a:prstGeom prst="rect">
            <a:avLst/>
          </a:prstGeom>
        </p:spPr>
      </p:pic>
    </p:spTree>
    <p:extLst>
      <p:ext uri="{BB962C8B-B14F-4D97-AF65-F5344CB8AC3E}">
        <p14:creationId xmlns:p14="http://schemas.microsoft.com/office/powerpoint/2010/main" val="1452779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9"/>
            <a:ext cx="12351896" cy="2364698"/>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Director’s Report</a:t>
            </a:r>
          </a:p>
          <a:p>
            <a:pPr algn="ctr"/>
            <a:r>
              <a:rPr lang="en-US" sz="4800" dirty="0">
                <a:latin typeface="Arial" panose="020B0604020202020204" pitchFamily="34" charset="0"/>
                <a:cs typeface="Arial" panose="020B0604020202020204" pitchFamily="34" charset="0"/>
              </a:rPr>
              <a:t>David Bahar</a:t>
            </a:r>
          </a:p>
        </p:txBody>
      </p:sp>
      <p:pic>
        <p:nvPicPr>
          <p:cNvPr id="7" name="Picture 6" descr="Logo&#10;&#10;Description automatically generated">
            <a:extLst>
              <a:ext uri="{FF2B5EF4-FFF2-40B4-BE49-F238E27FC236}">
                <a16:creationId xmlns:a16="http://schemas.microsoft.com/office/drawing/2014/main" id="{E84AFEDF-2779-5546-A05F-840904FDD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1449889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31372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Focus Groups</a:t>
            </a:r>
          </a:p>
        </p:txBody>
      </p:sp>
      <p:sp>
        <p:nvSpPr>
          <p:cNvPr id="14" name="Rectangle 13">
            <a:extLst>
              <a:ext uri="{FF2B5EF4-FFF2-40B4-BE49-F238E27FC236}">
                <a16:creationId xmlns:a16="http://schemas.microsoft.com/office/drawing/2014/main" id="{531A7C43-7E3C-7A43-B915-433557E44D98}"/>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0" name="Rectangle 9">
            <a:extLst>
              <a:ext uri="{FF2B5EF4-FFF2-40B4-BE49-F238E27FC236}">
                <a16:creationId xmlns:a16="http://schemas.microsoft.com/office/drawing/2014/main" id="{8864B0D5-5631-4943-BDAE-E97D50E56BB5}"/>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11" name="Rectangle 10">
            <a:extLst>
              <a:ext uri="{FF2B5EF4-FFF2-40B4-BE49-F238E27FC236}">
                <a16:creationId xmlns:a16="http://schemas.microsoft.com/office/drawing/2014/main" id="{8B180457-025E-EB47-A6B0-9A6D4A32EEAF}"/>
              </a:ext>
            </a:extLst>
          </p:cNvPr>
          <p:cNvSpPr/>
          <p:nvPr/>
        </p:nvSpPr>
        <p:spPr>
          <a:xfrm>
            <a:off x="1354108" y="2022538"/>
            <a:ext cx="4375231" cy="488150"/>
          </a:xfrm>
          <a:prstGeom prst="rect">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12" name="Rectangle 11">
            <a:extLst>
              <a:ext uri="{FF2B5EF4-FFF2-40B4-BE49-F238E27FC236}">
                <a16:creationId xmlns:a16="http://schemas.microsoft.com/office/drawing/2014/main" id="{1B1D7423-AD2E-F346-96B4-48C07C4A2DDD}"/>
              </a:ext>
            </a:extLst>
          </p:cNvPr>
          <p:cNvSpPr/>
          <p:nvPr/>
        </p:nvSpPr>
        <p:spPr>
          <a:xfrm>
            <a:off x="1586877" y="2075853"/>
            <a:ext cx="3572453" cy="400110"/>
          </a:xfrm>
          <a:prstGeom prst="rect">
            <a:avLst/>
          </a:prstGeom>
        </p:spPr>
        <p:txBody>
          <a:bodyPr wrap="none">
            <a:spAutoFit/>
          </a:bodyPr>
          <a:lstStyle/>
          <a:p>
            <a:r>
              <a:rPr lang="en-US" sz="2000" b="1" dirty="0">
                <a:solidFill>
                  <a:schemeClr val="bg1"/>
                </a:solidFill>
              </a:rPr>
              <a:t>Equipment for Low Vision/Blind</a:t>
            </a:r>
          </a:p>
        </p:txBody>
      </p:sp>
      <p:sp>
        <p:nvSpPr>
          <p:cNvPr id="17" name="Rectangle 16">
            <a:extLst>
              <a:ext uri="{FF2B5EF4-FFF2-40B4-BE49-F238E27FC236}">
                <a16:creationId xmlns:a16="http://schemas.microsoft.com/office/drawing/2014/main" id="{1B300A28-E6A6-1247-BF46-3BBAD6FE01ED}"/>
              </a:ext>
            </a:extLst>
          </p:cNvPr>
          <p:cNvSpPr/>
          <p:nvPr/>
        </p:nvSpPr>
        <p:spPr>
          <a:xfrm>
            <a:off x="1354107" y="2505378"/>
            <a:ext cx="4375231" cy="882938"/>
          </a:xfrm>
          <a:prstGeom prst="rect">
            <a:avLst/>
          </a:prstGeom>
          <a:solidFill>
            <a:schemeClr val="bg1">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13" name="Rectangle 12">
            <a:extLst>
              <a:ext uri="{FF2B5EF4-FFF2-40B4-BE49-F238E27FC236}">
                <a16:creationId xmlns:a16="http://schemas.microsoft.com/office/drawing/2014/main" id="{C403D8E0-675A-6F40-BCF7-44623ABE377A}"/>
              </a:ext>
            </a:extLst>
          </p:cNvPr>
          <p:cNvSpPr/>
          <p:nvPr/>
        </p:nvSpPr>
        <p:spPr>
          <a:xfrm>
            <a:off x="1586877" y="2484796"/>
            <a:ext cx="3807644" cy="834203"/>
          </a:xfrm>
          <a:prstGeom prst="rect">
            <a:avLst/>
          </a:prstGeom>
        </p:spPr>
        <p:txBody>
          <a:bodyPr wrap="none">
            <a:spAutoFit/>
          </a:bodyPr>
          <a:lstStyle/>
          <a:p>
            <a:pPr>
              <a:lnSpc>
                <a:spcPct val="150000"/>
              </a:lnSpc>
            </a:pPr>
            <a:r>
              <a:rPr lang="en-US" sz="1600" dirty="0">
                <a:latin typeface="+mj-lt"/>
              </a:rPr>
              <a:t>AmpliTalk, BlindShell Classic, and Future Call</a:t>
            </a:r>
          </a:p>
          <a:p>
            <a:pPr>
              <a:lnSpc>
                <a:spcPct val="150000"/>
              </a:lnSpc>
            </a:pPr>
            <a:r>
              <a:rPr lang="en-US" b="1" i="1" dirty="0">
                <a:latin typeface="+mj-lt"/>
              </a:rPr>
              <a:t>5 participators showed up</a:t>
            </a:r>
          </a:p>
        </p:txBody>
      </p:sp>
      <p:sp>
        <p:nvSpPr>
          <p:cNvPr id="22" name="Rectangle 21">
            <a:extLst>
              <a:ext uri="{FF2B5EF4-FFF2-40B4-BE49-F238E27FC236}">
                <a16:creationId xmlns:a16="http://schemas.microsoft.com/office/drawing/2014/main" id="{8DA06AEB-33EA-B14D-88EC-A9EC285C0E0A}"/>
              </a:ext>
            </a:extLst>
          </p:cNvPr>
          <p:cNvSpPr/>
          <p:nvPr/>
        </p:nvSpPr>
        <p:spPr>
          <a:xfrm>
            <a:off x="1354107" y="3954399"/>
            <a:ext cx="4375231" cy="488150"/>
          </a:xfrm>
          <a:prstGeom prst="rect">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23" name="Rectangle 22">
            <a:extLst>
              <a:ext uri="{FF2B5EF4-FFF2-40B4-BE49-F238E27FC236}">
                <a16:creationId xmlns:a16="http://schemas.microsoft.com/office/drawing/2014/main" id="{F681D2F1-CC05-0947-B5D1-56B4D93D5547}"/>
              </a:ext>
            </a:extLst>
          </p:cNvPr>
          <p:cNvSpPr/>
          <p:nvPr/>
        </p:nvSpPr>
        <p:spPr>
          <a:xfrm>
            <a:off x="1586877" y="4007714"/>
            <a:ext cx="2762680" cy="400110"/>
          </a:xfrm>
          <a:prstGeom prst="rect">
            <a:avLst/>
          </a:prstGeom>
        </p:spPr>
        <p:txBody>
          <a:bodyPr wrap="none">
            <a:spAutoFit/>
          </a:bodyPr>
          <a:lstStyle/>
          <a:p>
            <a:r>
              <a:rPr lang="en-US" sz="2000" b="1" dirty="0">
                <a:solidFill>
                  <a:schemeClr val="bg1"/>
                </a:solidFill>
              </a:rPr>
              <a:t>Equipment for Cognitive</a:t>
            </a:r>
          </a:p>
        </p:txBody>
      </p:sp>
      <p:sp>
        <p:nvSpPr>
          <p:cNvPr id="24" name="Rectangle 23">
            <a:extLst>
              <a:ext uri="{FF2B5EF4-FFF2-40B4-BE49-F238E27FC236}">
                <a16:creationId xmlns:a16="http://schemas.microsoft.com/office/drawing/2014/main" id="{75D91BF2-7083-344E-9C79-802B987BC884}"/>
              </a:ext>
            </a:extLst>
          </p:cNvPr>
          <p:cNvSpPr/>
          <p:nvPr/>
        </p:nvSpPr>
        <p:spPr>
          <a:xfrm>
            <a:off x="1354106" y="4437239"/>
            <a:ext cx="4375231" cy="1119988"/>
          </a:xfrm>
          <a:prstGeom prst="rect">
            <a:avLst/>
          </a:prstGeom>
          <a:solidFill>
            <a:schemeClr val="bg1">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25" name="Rectangle 24">
            <a:extLst>
              <a:ext uri="{FF2B5EF4-FFF2-40B4-BE49-F238E27FC236}">
                <a16:creationId xmlns:a16="http://schemas.microsoft.com/office/drawing/2014/main" id="{22446679-A198-0343-B5F5-AF83DCD694C0}"/>
              </a:ext>
            </a:extLst>
          </p:cNvPr>
          <p:cNvSpPr/>
          <p:nvPr/>
        </p:nvSpPr>
        <p:spPr>
          <a:xfrm>
            <a:off x="1586877" y="4515425"/>
            <a:ext cx="4375231" cy="957313"/>
          </a:xfrm>
          <a:prstGeom prst="rect">
            <a:avLst/>
          </a:prstGeom>
        </p:spPr>
        <p:txBody>
          <a:bodyPr wrap="square">
            <a:spAutoFit/>
          </a:bodyPr>
          <a:lstStyle/>
          <a:p>
            <a:r>
              <a:rPr lang="en-US" sz="1600" dirty="0">
                <a:latin typeface="+mj-lt"/>
              </a:rPr>
              <a:t>Picture Phone, KidsConnect KC2, RAZ Mobility Memory Phone, Jitterbug Flip, and GrandPad </a:t>
            </a:r>
          </a:p>
          <a:p>
            <a:pPr>
              <a:lnSpc>
                <a:spcPct val="150000"/>
              </a:lnSpc>
            </a:pPr>
            <a:r>
              <a:rPr lang="en-US" b="1" i="1" dirty="0">
                <a:latin typeface="+mj-lt"/>
              </a:rPr>
              <a:t>5 participators showed up</a:t>
            </a:r>
          </a:p>
        </p:txBody>
      </p:sp>
      <p:sp>
        <p:nvSpPr>
          <p:cNvPr id="20" name="Rectangle 19">
            <a:extLst>
              <a:ext uri="{FF2B5EF4-FFF2-40B4-BE49-F238E27FC236}">
                <a16:creationId xmlns:a16="http://schemas.microsoft.com/office/drawing/2014/main" id="{CC660636-731D-5C41-9DB0-5383141B94A0}"/>
              </a:ext>
            </a:extLst>
          </p:cNvPr>
          <p:cNvSpPr/>
          <p:nvPr/>
        </p:nvSpPr>
        <p:spPr>
          <a:xfrm>
            <a:off x="7234516" y="1638817"/>
            <a:ext cx="4375231" cy="488150"/>
          </a:xfrm>
          <a:prstGeom prst="rect">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21" name="Rectangle 20">
            <a:extLst>
              <a:ext uri="{FF2B5EF4-FFF2-40B4-BE49-F238E27FC236}">
                <a16:creationId xmlns:a16="http://schemas.microsoft.com/office/drawing/2014/main" id="{BBB90175-9D0D-224F-A19C-A7A244CECA30}"/>
              </a:ext>
            </a:extLst>
          </p:cNvPr>
          <p:cNvSpPr/>
          <p:nvPr/>
        </p:nvSpPr>
        <p:spPr>
          <a:xfrm>
            <a:off x="7520179" y="1692132"/>
            <a:ext cx="2531014" cy="400110"/>
          </a:xfrm>
          <a:prstGeom prst="rect">
            <a:avLst/>
          </a:prstGeom>
        </p:spPr>
        <p:txBody>
          <a:bodyPr wrap="none">
            <a:spAutoFit/>
          </a:bodyPr>
          <a:lstStyle/>
          <a:p>
            <a:r>
              <a:rPr lang="en-US" sz="2000" b="1" dirty="0">
                <a:solidFill>
                  <a:schemeClr val="bg1"/>
                </a:solidFill>
              </a:rPr>
              <a:t>Equipment for Speech</a:t>
            </a:r>
          </a:p>
        </p:txBody>
      </p:sp>
      <p:sp>
        <p:nvSpPr>
          <p:cNvPr id="26" name="Rectangle 25">
            <a:extLst>
              <a:ext uri="{FF2B5EF4-FFF2-40B4-BE49-F238E27FC236}">
                <a16:creationId xmlns:a16="http://schemas.microsoft.com/office/drawing/2014/main" id="{F1CB04C3-AE03-9946-ADFF-E1E21706CB35}"/>
              </a:ext>
            </a:extLst>
          </p:cNvPr>
          <p:cNvSpPr/>
          <p:nvPr/>
        </p:nvSpPr>
        <p:spPr>
          <a:xfrm>
            <a:off x="7234515" y="2121656"/>
            <a:ext cx="4375231" cy="1886057"/>
          </a:xfrm>
          <a:prstGeom prst="rect">
            <a:avLst/>
          </a:prstGeom>
          <a:solidFill>
            <a:schemeClr val="bg1">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27" name="Rectangle 26">
            <a:extLst>
              <a:ext uri="{FF2B5EF4-FFF2-40B4-BE49-F238E27FC236}">
                <a16:creationId xmlns:a16="http://schemas.microsoft.com/office/drawing/2014/main" id="{70C4A48C-B982-8843-9294-B0107D95B3EB}"/>
              </a:ext>
            </a:extLst>
          </p:cNvPr>
          <p:cNvSpPr/>
          <p:nvPr/>
        </p:nvSpPr>
        <p:spPr>
          <a:xfrm>
            <a:off x="7520179" y="2216822"/>
            <a:ext cx="4131046" cy="1695977"/>
          </a:xfrm>
          <a:prstGeom prst="rect">
            <a:avLst/>
          </a:prstGeom>
        </p:spPr>
        <p:txBody>
          <a:bodyPr wrap="square">
            <a:spAutoFit/>
          </a:bodyPr>
          <a:lstStyle/>
          <a:p>
            <a:r>
              <a:rPr lang="en-US" sz="1600" b="1" dirty="0">
                <a:latin typeface="+mj-lt"/>
              </a:rPr>
              <a:t>3 Pieces of Equipment and 5 Apps</a:t>
            </a:r>
          </a:p>
          <a:p>
            <a:r>
              <a:rPr lang="en-US" sz="1600" b="1" dirty="0">
                <a:latin typeface="+mj-lt"/>
              </a:rPr>
              <a:t>1: Dedicated Device</a:t>
            </a:r>
            <a:r>
              <a:rPr lang="en-US" sz="1600" dirty="0">
                <a:latin typeface="+mj-lt"/>
              </a:rPr>
              <a:t>–Proloquo2Go, TouchTalk and TobiDynavox</a:t>
            </a:r>
          </a:p>
          <a:p>
            <a:r>
              <a:rPr lang="en-US" sz="1600" b="1" dirty="0">
                <a:latin typeface="+mj-lt"/>
              </a:rPr>
              <a:t>2: App Options</a:t>
            </a:r>
            <a:r>
              <a:rPr lang="en-US" sz="1600" dirty="0">
                <a:latin typeface="+mj-lt"/>
              </a:rPr>
              <a:t>–Proloquo4Text, QuickTalk, TouchChat, SonoFlex, and Voiceitt</a:t>
            </a:r>
          </a:p>
          <a:p>
            <a:pPr>
              <a:lnSpc>
                <a:spcPct val="150000"/>
              </a:lnSpc>
            </a:pPr>
            <a:r>
              <a:rPr lang="en-US" b="1" i="1" dirty="0">
                <a:latin typeface="+mj-lt"/>
              </a:rPr>
              <a:t>4 participators showed up</a:t>
            </a:r>
          </a:p>
        </p:txBody>
      </p:sp>
      <p:sp>
        <p:nvSpPr>
          <p:cNvPr id="28" name="Rectangle 27">
            <a:extLst>
              <a:ext uri="{FF2B5EF4-FFF2-40B4-BE49-F238E27FC236}">
                <a16:creationId xmlns:a16="http://schemas.microsoft.com/office/drawing/2014/main" id="{3CF17D47-992C-9B49-A614-A90542D7B24B}"/>
              </a:ext>
            </a:extLst>
          </p:cNvPr>
          <p:cNvSpPr/>
          <p:nvPr/>
        </p:nvSpPr>
        <p:spPr>
          <a:xfrm>
            <a:off x="7234515" y="4321765"/>
            <a:ext cx="4375231" cy="488150"/>
          </a:xfrm>
          <a:prstGeom prst="rect">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29" name="Rectangle 28">
            <a:extLst>
              <a:ext uri="{FF2B5EF4-FFF2-40B4-BE49-F238E27FC236}">
                <a16:creationId xmlns:a16="http://schemas.microsoft.com/office/drawing/2014/main" id="{CC1354DA-8C7D-CC47-9C09-A5BBEE9BBD4E}"/>
              </a:ext>
            </a:extLst>
          </p:cNvPr>
          <p:cNvSpPr/>
          <p:nvPr/>
        </p:nvSpPr>
        <p:spPr>
          <a:xfrm>
            <a:off x="7520179" y="4375080"/>
            <a:ext cx="2664064" cy="400110"/>
          </a:xfrm>
          <a:prstGeom prst="rect">
            <a:avLst/>
          </a:prstGeom>
        </p:spPr>
        <p:txBody>
          <a:bodyPr wrap="none">
            <a:spAutoFit/>
          </a:bodyPr>
          <a:lstStyle/>
          <a:p>
            <a:r>
              <a:rPr lang="en-US" sz="2000" b="1" dirty="0">
                <a:solidFill>
                  <a:schemeClr val="bg1"/>
                </a:solidFill>
              </a:rPr>
              <a:t>Equipment for Mobility</a:t>
            </a:r>
          </a:p>
        </p:txBody>
      </p:sp>
      <p:sp>
        <p:nvSpPr>
          <p:cNvPr id="30" name="Rectangle 29">
            <a:extLst>
              <a:ext uri="{FF2B5EF4-FFF2-40B4-BE49-F238E27FC236}">
                <a16:creationId xmlns:a16="http://schemas.microsoft.com/office/drawing/2014/main" id="{68355FB8-F8C1-714C-95D3-DEFB7211FC31}"/>
              </a:ext>
            </a:extLst>
          </p:cNvPr>
          <p:cNvSpPr/>
          <p:nvPr/>
        </p:nvSpPr>
        <p:spPr>
          <a:xfrm>
            <a:off x="7234514" y="4809915"/>
            <a:ext cx="4375231" cy="747311"/>
          </a:xfrm>
          <a:prstGeom prst="rect">
            <a:avLst/>
          </a:prstGeom>
          <a:solidFill>
            <a:schemeClr val="bg1">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31" name="Rectangle 30">
            <a:extLst>
              <a:ext uri="{FF2B5EF4-FFF2-40B4-BE49-F238E27FC236}">
                <a16:creationId xmlns:a16="http://schemas.microsoft.com/office/drawing/2014/main" id="{8F6BE595-1DCF-1041-97B2-7B5BEA4A04CD}"/>
              </a:ext>
            </a:extLst>
          </p:cNvPr>
          <p:cNvSpPr/>
          <p:nvPr/>
        </p:nvSpPr>
        <p:spPr>
          <a:xfrm>
            <a:off x="7520179" y="4882791"/>
            <a:ext cx="3759257" cy="584775"/>
          </a:xfrm>
          <a:prstGeom prst="rect">
            <a:avLst/>
          </a:prstGeom>
        </p:spPr>
        <p:txBody>
          <a:bodyPr wrap="square">
            <a:spAutoFit/>
          </a:bodyPr>
          <a:lstStyle/>
          <a:p>
            <a:r>
              <a:rPr lang="en-US" sz="1600" dirty="0">
                <a:latin typeface="+mj-lt"/>
              </a:rPr>
              <a:t>Nest Hub Max, Future Call, GlassOuse, and Echo Show</a:t>
            </a:r>
          </a:p>
        </p:txBody>
      </p:sp>
      <p:sp>
        <p:nvSpPr>
          <p:cNvPr id="16" name="Rectangle 15">
            <a:extLst>
              <a:ext uri="{FF2B5EF4-FFF2-40B4-BE49-F238E27FC236}">
                <a16:creationId xmlns:a16="http://schemas.microsoft.com/office/drawing/2014/main" id="{3144203E-67CB-CB47-90DA-7F3C2977B3DD}"/>
              </a:ext>
            </a:extLst>
          </p:cNvPr>
          <p:cNvSpPr/>
          <p:nvPr/>
        </p:nvSpPr>
        <p:spPr>
          <a:xfrm>
            <a:off x="383827" y="5839131"/>
            <a:ext cx="11424345" cy="830997"/>
          </a:xfrm>
          <a:prstGeom prst="rect">
            <a:avLst/>
          </a:prstGeom>
        </p:spPr>
        <p:txBody>
          <a:bodyPr wrap="square">
            <a:spAutoFit/>
          </a:bodyPr>
          <a:lstStyle/>
          <a:p>
            <a:pPr algn="ctr">
              <a:spcBef>
                <a:spcPts val="1200"/>
              </a:spcBef>
            </a:pPr>
            <a:r>
              <a:rPr lang="en-US" sz="2400" b="1" dirty="0">
                <a:solidFill>
                  <a:srgbClr val="C11339"/>
                </a:solidFill>
              </a:rPr>
              <a:t>Those webinars were successful. I am looking forward to hosting the last two with the Deaf and Deaf-Blind groups. </a:t>
            </a:r>
          </a:p>
        </p:txBody>
      </p:sp>
      <p:sp>
        <p:nvSpPr>
          <p:cNvPr id="33" name="Oval 32">
            <a:extLst>
              <a:ext uri="{FF2B5EF4-FFF2-40B4-BE49-F238E27FC236}">
                <a16:creationId xmlns:a16="http://schemas.microsoft.com/office/drawing/2014/main" id="{D698A5EE-F9D7-334E-88B4-5D915B559257}"/>
              </a:ext>
            </a:extLst>
          </p:cNvPr>
          <p:cNvSpPr/>
          <p:nvPr/>
        </p:nvSpPr>
        <p:spPr>
          <a:xfrm>
            <a:off x="925483" y="1924788"/>
            <a:ext cx="650583" cy="6505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29CF8FFB-330B-2B47-8ED3-9F6D64E9D65D}"/>
              </a:ext>
            </a:extLst>
          </p:cNvPr>
          <p:cNvPicPr>
            <a:picLocks noChangeAspect="1"/>
          </p:cNvPicPr>
          <p:nvPr/>
        </p:nvPicPr>
        <p:blipFill>
          <a:blip r:embed="rId5"/>
          <a:stretch>
            <a:fillRect/>
          </a:stretch>
        </p:blipFill>
        <p:spPr>
          <a:xfrm>
            <a:off x="1036003" y="2082262"/>
            <a:ext cx="451163" cy="347208"/>
          </a:xfrm>
          <a:prstGeom prst="rect">
            <a:avLst/>
          </a:prstGeom>
        </p:spPr>
      </p:pic>
      <p:sp>
        <p:nvSpPr>
          <p:cNvPr id="35" name="Oval 34">
            <a:extLst>
              <a:ext uri="{FF2B5EF4-FFF2-40B4-BE49-F238E27FC236}">
                <a16:creationId xmlns:a16="http://schemas.microsoft.com/office/drawing/2014/main" id="{2288A0FD-1406-6948-AEB5-B0C81C1A03E3}"/>
              </a:ext>
            </a:extLst>
          </p:cNvPr>
          <p:cNvSpPr/>
          <p:nvPr/>
        </p:nvSpPr>
        <p:spPr>
          <a:xfrm>
            <a:off x="925483" y="3856656"/>
            <a:ext cx="650583" cy="6505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32E26F3E-7A70-DF42-A6DD-50C2A12046BF}"/>
              </a:ext>
            </a:extLst>
          </p:cNvPr>
          <p:cNvSpPr/>
          <p:nvPr/>
        </p:nvSpPr>
        <p:spPr>
          <a:xfrm>
            <a:off x="6778030" y="1545230"/>
            <a:ext cx="650583" cy="6505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0EAF78F5-F85A-D746-953E-F6B7F3103F7A}"/>
              </a:ext>
            </a:extLst>
          </p:cNvPr>
          <p:cNvSpPr/>
          <p:nvPr/>
        </p:nvSpPr>
        <p:spPr>
          <a:xfrm>
            <a:off x="6778030" y="4211930"/>
            <a:ext cx="650583" cy="6505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6CD5B5A1-617A-A743-B786-4DCC9AA0B500}"/>
              </a:ext>
            </a:extLst>
          </p:cNvPr>
          <p:cNvPicPr>
            <a:picLocks noChangeAspect="1"/>
          </p:cNvPicPr>
          <p:nvPr/>
        </p:nvPicPr>
        <p:blipFill>
          <a:blip r:embed="rId6"/>
          <a:stretch>
            <a:fillRect/>
          </a:stretch>
        </p:blipFill>
        <p:spPr>
          <a:xfrm>
            <a:off x="6868812" y="1665752"/>
            <a:ext cx="494417" cy="382613"/>
          </a:xfrm>
          <a:prstGeom prst="rect">
            <a:avLst/>
          </a:prstGeom>
        </p:spPr>
      </p:pic>
      <p:pic>
        <p:nvPicPr>
          <p:cNvPr id="19" name="Picture 18" descr="Icon&#10;&#10;Description automatically generated">
            <a:extLst>
              <a:ext uri="{FF2B5EF4-FFF2-40B4-BE49-F238E27FC236}">
                <a16:creationId xmlns:a16="http://schemas.microsoft.com/office/drawing/2014/main" id="{4C3965C1-2575-4747-9AC7-3CC0FA8E0B8D}"/>
              </a:ext>
            </a:extLst>
          </p:cNvPr>
          <p:cNvPicPr>
            <a:picLocks noChangeAspect="1"/>
          </p:cNvPicPr>
          <p:nvPr/>
        </p:nvPicPr>
        <p:blipFill>
          <a:blip r:embed="rId7"/>
          <a:stretch>
            <a:fillRect/>
          </a:stretch>
        </p:blipFill>
        <p:spPr>
          <a:xfrm>
            <a:off x="1031055" y="3958105"/>
            <a:ext cx="410842" cy="447683"/>
          </a:xfrm>
          <a:prstGeom prst="rect">
            <a:avLst/>
          </a:prstGeom>
        </p:spPr>
      </p:pic>
      <p:pic>
        <p:nvPicPr>
          <p:cNvPr id="40" name="Picture 39" descr="Icon&#10;&#10;Description automatically generated">
            <a:extLst>
              <a:ext uri="{FF2B5EF4-FFF2-40B4-BE49-F238E27FC236}">
                <a16:creationId xmlns:a16="http://schemas.microsoft.com/office/drawing/2014/main" id="{05FB1627-3F56-4E4A-AAEC-0B00D81F4C71}"/>
              </a:ext>
            </a:extLst>
          </p:cNvPr>
          <p:cNvPicPr>
            <a:picLocks noChangeAspect="1"/>
          </p:cNvPicPr>
          <p:nvPr/>
        </p:nvPicPr>
        <p:blipFill>
          <a:blip r:embed="rId8"/>
          <a:stretch>
            <a:fillRect/>
          </a:stretch>
        </p:blipFill>
        <p:spPr>
          <a:xfrm>
            <a:off x="6947330" y="4285650"/>
            <a:ext cx="389009" cy="489539"/>
          </a:xfrm>
          <a:prstGeom prst="rect">
            <a:avLst/>
          </a:prstGeom>
        </p:spPr>
      </p:pic>
    </p:spTree>
    <p:extLst>
      <p:ext uri="{BB962C8B-B14F-4D97-AF65-F5344CB8AC3E}">
        <p14:creationId xmlns:p14="http://schemas.microsoft.com/office/powerpoint/2010/main" val="1510047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815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05773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MAT Application Form</a:t>
            </a:r>
          </a:p>
        </p:txBody>
      </p:sp>
      <p:sp>
        <p:nvSpPr>
          <p:cNvPr id="3" name="Rectangle 2">
            <a:extLst>
              <a:ext uri="{FF2B5EF4-FFF2-40B4-BE49-F238E27FC236}">
                <a16:creationId xmlns:a16="http://schemas.microsoft.com/office/drawing/2014/main" id="{9836B872-F012-394F-A6F7-D58FF7C2AE6E}"/>
              </a:ext>
            </a:extLst>
          </p:cNvPr>
          <p:cNvSpPr/>
          <p:nvPr/>
        </p:nvSpPr>
        <p:spPr>
          <a:xfrm>
            <a:off x="834850" y="1969659"/>
            <a:ext cx="10899950" cy="1200329"/>
          </a:xfrm>
          <a:prstGeom prst="rect">
            <a:avLst/>
          </a:prstGeom>
        </p:spPr>
        <p:txBody>
          <a:bodyPr wrap="square">
            <a:spAutoFit/>
          </a:bodyPr>
          <a:lstStyle/>
          <a:p>
            <a:r>
              <a:rPr lang="en-US" sz="2400" dirty="0">
                <a:latin typeface="+mj-lt"/>
              </a:rPr>
              <a:t>Devaney &amp; Associates, Donna Broadway-Callaman, and I have been working to revise the MAT application. It is finished and was printed in January. It has also been distributed.</a:t>
            </a:r>
          </a:p>
        </p:txBody>
      </p:sp>
      <p:sp>
        <p:nvSpPr>
          <p:cNvPr id="14" name="Rectangle 13">
            <a:extLst>
              <a:ext uri="{FF2B5EF4-FFF2-40B4-BE49-F238E27FC236}">
                <a16:creationId xmlns:a16="http://schemas.microsoft.com/office/drawing/2014/main" id="{99E8699E-21D4-C947-9D1F-E2C430B29F35}"/>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1" name="Rectangle 10">
            <a:extLst>
              <a:ext uri="{FF2B5EF4-FFF2-40B4-BE49-F238E27FC236}">
                <a16:creationId xmlns:a16="http://schemas.microsoft.com/office/drawing/2014/main" id="{9950E198-D8A6-6741-BF5E-613505749ED6}"/>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pic>
        <p:nvPicPr>
          <p:cNvPr id="8" name="Picture 7" descr="Text&#10;&#10;Description automatically generated">
            <a:extLst>
              <a:ext uri="{FF2B5EF4-FFF2-40B4-BE49-F238E27FC236}">
                <a16:creationId xmlns:a16="http://schemas.microsoft.com/office/drawing/2014/main" id="{FE92BFD2-B728-1F49-BCD4-67E536276814}"/>
              </a:ext>
            </a:extLst>
          </p:cNvPr>
          <p:cNvPicPr>
            <a:picLocks noChangeAspect="1"/>
          </p:cNvPicPr>
          <p:nvPr/>
        </p:nvPicPr>
        <p:blipFill>
          <a:blip r:embed="rId5"/>
          <a:stretch>
            <a:fillRect/>
          </a:stretch>
        </p:blipFill>
        <p:spPr>
          <a:xfrm>
            <a:off x="2563163" y="2365003"/>
            <a:ext cx="6673782" cy="4787713"/>
          </a:xfrm>
          <a:prstGeom prst="rect">
            <a:avLst/>
          </a:prstGeom>
        </p:spPr>
      </p:pic>
    </p:spTree>
    <p:extLst>
      <p:ext uri="{BB962C8B-B14F-4D97-AF65-F5344CB8AC3E}">
        <p14:creationId xmlns:p14="http://schemas.microsoft.com/office/powerpoint/2010/main" val="4228537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9832"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766535"/>
            <a:ext cx="8721811" cy="658835"/>
          </a:xfrm>
          <a:prstGeom prst="rect">
            <a:avLst/>
          </a:prstGeom>
        </p:spPr>
        <p:txBody>
          <a:bodyPr wrap="none">
            <a:spAutoFit/>
          </a:bodyPr>
          <a:lstStyle/>
          <a:p>
            <a:pPr>
              <a:lnSpc>
                <a:spcPct val="150000"/>
              </a:lnSpc>
            </a:pPr>
            <a:r>
              <a:rPr lang="en-US" sz="2800" b="1" dirty="0">
                <a:solidFill>
                  <a:schemeClr val="bg1"/>
                </a:solidFill>
                <a:latin typeface="Arial" panose="020B0604020202020204" pitchFamily="34" charset="0"/>
                <a:cs typeface="Arial" panose="020B0604020202020204" pitchFamily="34" charset="0"/>
              </a:rPr>
              <a:t>Assistance Telecommunications Equipment (ATE)</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4" name="Rectangle 13">
            <a:extLst>
              <a:ext uri="{FF2B5EF4-FFF2-40B4-BE49-F238E27FC236}">
                <a16:creationId xmlns:a16="http://schemas.microsoft.com/office/drawing/2014/main" id="{4E3506B3-4D4A-E643-965D-BCC231ACE300}"/>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3" name="Rectangle 2">
            <a:extLst>
              <a:ext uri="{FF2B5EF4-FFF2-40B4-BE49-F238E27FC236}">
                <a16:creationId xmlns:a16="http://schemas.microsoft.com/office/drawing/2014/main" id="{830FEE36-962D-8C43-B670-4BDAEFA69387}"/>
              </a:ext>
            </a:extLst>
          </p:cNvPr>
          <p:cNvSpPr/>
          <p:nvPr/>
        </p:nvSpPr>
        <p:spPr>
          <a:xfrm>
            <a:off x="1054689" y="2165663"/>
            <a:ext cx="9584479" cy="1200329"/>
          </a:xfrm>
          <a:prstGeom prst="rect">
            <a:avLst/>
          </a:prstGeom>
        </p:spPr>
        <p:txBody>
          <a:bodyPr wrap="square">
            <a:spAutoFit/>
          </a:bodyPr>
          <a:lstStyle/>
          <a:p>
            <a:pPr>
              <a:spcBef>
                <a:spcPts val="1200"/>
              </a:spcBef>
            </a:pPr>
            <a:r>
              <a:rPr lang="en-US" sz="3600" b="1" dirty="0">
                <a:solidFill>
                  <a:srgbClr val="C11339"/>
                </a:solidFill>
                <a:ea typeface="Times New Roman" panose="02020603050405020304" pitchFamily="18" charset="0"/>
                <a:cs typeface="Times New Roman" panose="02020603050405020304" pitchFamily="18" charset="0"/>
              </a:rPr>
              <a:t>Assistance Telecommunications Equipment (ATE) Request for Approval (RFP)</a:t>
            </a:r>
            <a:endParaRPr lang="en-US" sz="4000" b="1" dirty="0">
              <a:solidFill>
                <a:srgbClr val="C11339"/>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207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925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36529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Evaluation Centers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4" name="Rectangle 13">
            <a:extLst>
              <a:ext uri="{FF2B5EF4-FFF2-40B4-BE49-F238E27FC236}">
                <a16:creationId xmlns:a16="http://schemas.microsoft.com/office/drawing/2014/main" id="{4E3506B3-4D4A-E643-965D-BCC231ACE300}"/>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pic>
        <p:nvPicPr>
          <p:cNvPr id="10" name="Picture 9" descr="Map&#10;&#10;Description automatically generated">
            <a:extLst>
              <a:ext uri="{FF2B5EF4-FFF2-40B4-BE49-F238E27FC236}">
                <a16:creationId xmlns:a16="http://schemas.microsoft.com/office/drawing/2014/main" id="{AAB08EAE-D29B-8145-A8B0-CB24A21743B6}"/>
              </a:ext>
            </a:extLst>
          </p:cNvPr>
          <p:cNvPicPr>
            <a:picLocks noChangeAspect="1"/>
          </p:cNvPicPr>
          <p:nvPr/>
        </p:nvPicPr>
        <p:blipFill>
          <a:blip r:embed="rId5"/>
          <a:stretch>
            <a:fillRect/>
          </a:stretch>
        </p:blipFill>
        <p:spPr>
          <a:xfrm>
            <a:off x="1780958" y="1808596"/>
            <a:ext cx="9144000" cy="4884895"/>
          </a:xfrm>
          <a:prstGeom prst="rect">
            <a:avLst/>
          </a:prstGeom>
        </p:spPr>
      </p:pic>
      <p:sp>
        <p:nvSpPr>
          <p:cNvPr id="3" name="Rectangle 2">
            <a:extLst>
              <a:ext uri="{FF2B5EF4-FFF2-40B4-BE49-F238E27FC236}">
                <a16:creationId xmlns:a16="http://schemas.microsoft.com/office/drawing/2014/main" id="{830FEE36-962D-8C43-B670-4BDAEFA69387}"/>
              </a:ext>
            </a:extLst>
          </p:cNvPr>
          <p:cNvSpPr/>
          <p:nvPr/>
        </p:nvSpPr>
        <p:spPr>
          <a:xfrm>
            <a:off x="1179440" y="4134966"/>
            <a:ext cx="4247072" cy="1231106"/>
          </a:xfrm>
          <a:prstGeom prst="rect">
            <a:avLst/>
          </a:prstGeom>
        </p:spPr>
        <p:txBody>
          <a:bodyPr wrap="square">
            <a:spAutoFit/>
          </a:bodyPr>
          <a:lstStyle/>
          <a:p>
            <a:pPr marL="285750" indent="-285750">
              <a:spcBef>
                <a:spcPts val="1200"/>
              </a:spcBef>
              <a:buFont typeface="Arial" panose="020B0604020202020204" pitchFamily="34" charset="0"/>
              <a:buChar char="•"/>
            </a:pPr>
            <a:r>
              <a:rPr lang="en-US" sz="3200" dirty="0">
                <a:solidFill>
                  <a:srgbClr val="000000"/>
                </a:solidFill>
                <a:latin typeface="+mj-lt"/>
                <a:ea typeface="Times New Roman" panose="02020603050405020304" pitchFamily="18" charset="0"/>
                <a:cs typeface="Times New Roman" panose="02020603050405020304" pitchFamily="18" charset="0"/>
              </a:rPr>
              <a:t>MDTAP</a:t>
            </a:r>
          </a:p>
          <a:p>
            <a:pPr marL="285750" indent="-285750">
              <a:spcBef>
                <a:spcPts val="1200"/>
              </a:spcBef>
              <a:buFont typeface="Arial" panose="020B0604020202020204" pitchFamily="34" charset="0"/>
              <a:buChar char="•"/>
            </a:pPr>
            <a:r>
              <a:rPr lang="en-US" sz="3200" dirty="0">
                <a:solidFill>
                  <a:srgbClr val="000000"/>
                </a:solidFill>
                <a:latin typeface="+mj-lt"/>
                <a:ea typeface="Times New Roman" panose="02020603050405020304" pitchFamily="18" charset="0"/>
                <a:cs typeface="Times New Roman" panose="02020603050405020304" pitchFamily="18" charset="0"/>
              </a:rPr>
              <a:t>Northeastern Area</a:t>
            </a:r>
          </a:p>
        </p:txBody>
      </p:sp>
    </p:spTree>
    <p:extLst>
      <p:ext uri="{BB962C8B-B14F-4D97-AF65-F5344CB8AC3E}">
        <p14:creationId xmlns:p14="http://schemas.microsoft.com/office/powerpoint/2010/main" val="1992092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167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798225" y="3221292"/>
            <a:ext cx="10755444"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Public Relations &amp; Outreach Report</a:t>
            </a:r>
          </a:p>
          <a:p>
            <a:pPr algn="ctr"/>
            <a:r>
              <a:rPr lang="en-US" sz="4800" dirty="0">
                <a:latin typeface="Arial" panose="020B0604020202020204" pitchFamily="34" charset="0"/>
                <a:cs typeface="Arial" panose="020B0604020202020204" pitchFamily="34" charset="0"/>
              </a:rPr>
              <a:t>Donna Broadway-Callaman</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Community Outreach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donnat.broadway-callaman@maryland.gov | 410-582-6158</a:t>
            </a:r>
          </a:p>
        </p:txBody>
      </p:sp>
      <p:pic>
        <p:nvPicPr>
          <p:cNvPr id="5" name="Picture 4" descr="A picture containing text, device, gauge&#10;&#10;Description automatically generated">
            <a:extLst>
              <a:ext uri="{FF2B5EF4-FFF2-40B4-BE49-F238E27FC236}">
                <a16:creationId xmlns:a16="http://schemas.microsoft.com/office/drawing/2014/main" id="{AE925DDD-903C-664B-AEBE-13A0282F0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225" y="961203"/>
            <a:ext cx="2806700" cy="1231900"/>
          </a:xfrm>
          <a:prstGeom prst="rect">
            <a:avLst/>
          </a:prstGeom>
        </p:spPr>
      </p:pic>
      <p:pic>
        <p:nvPicPr>
          <p:cNvPr id="3" name="Picture 2" descr="A picture containing text, device, gauge&#10;&#10;Description automatically generated">
            <a:extLst>
              <a:ext uri="{FF2B5EF4-FFF2-40B4-BE49-F238E27FC236}">
                <a16:creationId xmlns:a16="http://schemas.microsoft.com/office/drawing/2014/main" id="{2A79C5B5-2160-E04C-9F1E-88CB05E11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6968" y="870763"/>
            <a:ext cx="2976716" cy="1382047"/>
          </a:xfrm>
          <a:prstGeom prst="rect">
            <a:avLst/>
          </a:prstGeom>
        </p:spPr>
      </p:pic>
      <p:pic>
        <p:nvPicPr>
          <p:cNvPr id="8" name="Picture 7" descr="Logo&#10;&#10;Description automatically generated">
            <a:extLst>
              <a:ext uri="{FF2B5EF4-FFF2-40B4-BE49-F238E27FC236}">
                <a16:creationId xmlns:a16="http://schemas.microsoft.com/office/drawing/2014/main" id="{77D45FE6-6E64-9243-A837-6473FC53FE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3398681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58859" y="2113160"/>
            <a:ext cx="10992366" cy="3447098"/>
          </a:xfrm>
          <a:prstGeom prst="rect">
            <a:avLst/>
          </a:prstGeom>
        </p:spPr>
        <p:txBody>
          <a:bodyPr wrap="square">
            <a:spAutoFit/>
          </a:bodyPr>
          <a:lstStyle/>
          <a:p>
            <a:pPr lvl="0">
              <a:spcBef>
                <a:spcPts val="1200"/>
              </a:spcBef>
            </a:pPr>
            <a:r>
              <a:rPr lang="en-US" sz="2200" dirty="0">
                <a:latin typeface="+mj-lt"/>
              </a:rPr>
              <a:t>We have finished the majority of our </a:t>
            </a:r>
            <a:r>
              <a:rPr lang="en-US" sz="2200" b="1" dirty="0">
                <a:solidFill>
                  <a:srgbClr val="C11339"/>
                </a:solidFill>
              </a:rPr>
              <a:t>rebranding efforts </a:t>
            </a:r>
            <a:r>
              <a:rPr lang="en-US" sz="2200" dirty="0">
                <a:latin typeface="+mj-lt"/>
              </a:rPr>
              <a:t>and we are now focused on </a:t>
            </a:r>
            <a:r>
              <a:rPr lang="en-US" sz="2200" b="1" dirty="0">
                <a:solidFill>
                  <a:srgbClr val="C11339"/>
                </a:solidFill>
              </a:rPr>
              <a:t>updating our website</a:t>
            </a:r>
            <a:r>
              <a:rPr lang="en-US" sz="2200" dirty="0"/>
              <a:t>—</a:t>
            </a:r>
            <a:r>
              <a:rPr lang="en-US" sz="2200" dirty="0">
                <a:latin typeface="+mj-lt"/>
              </a:rPr>
              <a:t>which is currently under DoIT but will be transitioning to DoD soon. Currently, we are making edits to the website and we are planning a full revamp once it is transferred to DoD. </a:t>
            </a:r>
          </a:p>
          <a:p>
            <a:pPr lvl="0">
              <a:spcBef>
                <a:spcPts val="1200"/>
              </a:spcBef>
            </a:pPr>
            <a:r>
              <a:rPr lang="en-US" sz="2200" dirty="0">
                <a:latin typeface="+mj-lt"/>
              </a:rPr>
              <a:t>There has been a delay in updating both sites, due to the individuals working on our website being reassigned to COVID-19-related work and vaccination roll out. Since that is slowing down, members of both website teams are now available to work on our websites. </a:t>
            </a:r>
          </a:p>
          <a:p>
            <a:pPr lvl="0">
              <a:spcBef>
                <a:spcPts val="1200"/>
              </a:spcBef>
            </a:pPr>
            <a:r>
              <a:rPr lang="en-US" sz="2200" dirty="0">
                <a:latin typeface="+mj-lt"/>
              </a:rPr>
              <a:t>Currently, I do not know when both websites will be updated. We recently met with members of the DoD website team to restart the process. As of right now, we do not have any other meetings scheduled. </a:t>
            </a:r>
            <a:r>
              <a:rPr lang="en-US" sz="2200" b="1" dirty="0">
                <a:latin typeface="+mj-lt"/>
              </a:rPr>
              <a:t> </a:t>
            </a: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0" name="Rectangle 9">
            <a:extLst>
              <a:ext uri="{FF2B5EF4-FFF2-40B4-BE49-F238E27FC236}">
                <a16:creationId xmlns:a16="http://schemas.microsoft.com/office/drawing/2014/main" id="{741D1B63-215A-FC4A-A6BD-1A5454A0209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63819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58857" y="2113160"/>
            <a:ext cx="10874283" cy="2277547"/>
          </a:xfrm>
          <a:prstGeom prst="rect">
            <a:avLst/>
          </a:prstGeom>
        </p:spPr>
        <p:txBody>
          <a:bodyPr wrap="square">
            <a:spAutoFit/>
          </a:bodyPr>
          <a:lstStyle/>
          <a:p>
            <a:pPr lvl="0">
              <a:spcBef>
                <a:spcPts val="1200"/>
              </a:spcBef>
            </a:pPr>
            <a:r>
              <a:rPr lang="en-US" sz="2200" dirty="0">
                <a:latin typeface="+mj-lt"/>
              </a:rPr>
              <a:t>There is a </a:t>
            </a:r>
            <a:r>
              <a:rPr lang="en-US" sz="2200" b="1" dirty="0">
                <a:solidFill>
                  <a:srgbClr val="C11339"/>
                </a:solidFill>
              </a:rPr>
              <a:t>possibility that in-person events will start again </a:t>
            </a:r>
            <a:r>
              <a:rPr lang="en-US" sz="2200" dirty="0">
                <a:latin typeface="+mj-lt"/>
              </a:rPr>
              <a:t>as the Maryland Municipal League conference is scheduled for a hybrid event in late June/July and the Maryland Association of Counties is scheduled for an in-person event in August.</a:t>
            </a:r>
          </a:p>
          <a:p>
            <a:pPr lvl="0">
              <a:spcBef>
                <a:spcPts val="1200"/>
              </a:spcBef>
            </a:pPr>
            <a:r>
              <a:rPr lang="en-US" sz="2200" dirty="0">
                <a:latin typeface="+mj-lt"/>
              </a:rPr>
              <a:t>Even though restrictions are being lifted and Governor Hogan expects a sense of normalcy by Memorial Day or June, the outreach coordinators have not been cleared to return to in-person events and TAM will not require them to attend in-person events until they are comfortable. </a:t>
            </a:r>
            <a:endParaRPr lang="en-US" sz="2200" b="1" dirty="0">
              <a:latin typeface="+mj-lt"/>
            </a:endParaRP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0" name="Rectangle 9">
            <a:extLst>
              <a:ext uri="{FF2B5EF4-FFF2-40B4-BE49-F238E27FC236}">
                <a16:creationId xmlns:a16="http://schemas.microsoft.com/office/drawing/2014/main" id="{741D1B63-215A-FC4A-A6BD-1A5454A0209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4242306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717550" y="2227295"/>
            <a:ext cx="5695607" cy="3293209"/>
          </a:xfrm>
          <a:prstGeom prst="rect">
            <a:avLst/>
          </a:prstGeom>
        </p:spPr>
        <p:txBody>
          <a:bodyPr wrap="square">
            <a:spAutoFit/>
          </a:bodyPr>
          <a:lstStyle/>
          <a:p>
            <a:pPr lvl="0">
              <a:spcBef>
                <a:spcPts val="1200"/>
              </a:spcBef>
            </a:pPr>
            <a:r>
              <a:rPr lang="en-US" sz="2200" dirty="0">
                <a:latin typeface="+mj-lt"/>
              </a:rPr>
              <a:t>We are working with the MAT program to </a:t>
            </a:r>
            <a:r>
              <a:rPr lang="en-US" sz="2200" b="1" dirty="0">
                <a:solidFill>
                  <a:srgbClr val="C11339"/>
                </a:solidFill>
              </a:rPr>
              <a:t>promote CapTel and other MAT services. </a:t>
            </a:r>
            <a:r>
              <a:rPr lang="en-US" sz="2200" dirty="0">
                <a:latin typeface="+mj-lt"/>
              </a:rPr>
              <a:t>We have created new collateral and are working on Lunch and Learn programs that will be available in each county and Baltimore City. </a:t>
            </a:r>
          </a:p>
          <a:p>
            <a:pPr lvl="0">
              <a:spcBef>
                <a:spcPts val="1200"/>
              </a:spcBef>
            </a:pPr>
            <a:r>
              <a:rPr lang="en-US" sz="2200" dirty="0">
                <a:latin typeface="+mj-lt"/>
              </a:rPr>
              <a:t>We are also working on creating the </a:t>
            </a:r>
            <a:r>
              <a:rPr lang="en-US" sz="2200" b="1" dirty="0">
                <a:solidFill>
                  <a:srgbClr val="C11339"/>
                </a:solidFill>
              </a:rPr>
              <a:t>wrap for the new van</a:t>
            </a:r>
            <a:r>
              <a:rPr lang="en-US" sz="2200" dirty="0">
                <a:latin typeface="+mj-lt"/>
              </a:rPr>
              <a:t> and updating our </a:t>
            </a:r>
            <a:r>
              <a:rPr lang="en-US" sz="2200" b="1" dirty="0">
                <a:solidFill>
                  <a:srgbClr val="C11339"/>
                </a:solidFill>
              </a:rPr>
              <a:t>tablecloths, banner stands, and table runners </a:t>
            </a:r>
            <a:r>
              <a:rPr lang="en-US" sz="2200" dirty="0">
                <a:latin typeface="+mj-lt"/>
              </a:rPr>
              <a:t>for when in- person outreach officially begins again. </a:t>
            </a: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0" name="Rectangle 9">
            <a:extLst>
              <a:ext uri="{FF2B5EF4-FFF2-40B4-BE49-F238E27FC236}">
                <a16:creationId xmlns:a16="http://schemas.microsoft.com/office/drawing/2014/main" id="{741D1B63-215A-FC4A-A6BD-1A5454A0209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pic>
        <p:nvPicPr>
          <p:cNvPr id="8" name="Picture 7" descr="A picture containing person, indoor, hand&#10;&#10;Description automatically generated">
            <a:extLst>
              <a:ext uri="{FF2B5EF4-FFF2-40B4-BE49-F238E27FC236}">
                <a16:creationId xmlns:a16="http://schemas.microsoft.com/office/drawing/2014/main" id="{FDF4B659-300A-EB43-9E5A-9AA345A80C5F}"/>
              </a:ext>
            </a:extLst>
          </p:cNvPr>
          <p:cNvPicPr>
            <a:picLocks noChangeAspect="1"/>
          </p:cNvPicPr>
          <p:nvPr/>
        </p:nvPicPr>
        <p:blipFill>
          <a:blip r:embed="rId5"/>
          <a:stretch>
            <a:fillRect/>
          </a:stretch>
        </p:blipFill>
        <p:spPr>
          <a:xfrm>
            <a:off x="7130708" y="2134807"/>
            <a:ext cx="5221187" cy="3478186"/>
          </a:xfrm>
          <a:prstGeom prst="rect">
            <a:avLst/>
          </a:prstGeom>
        </p:spPr>
      </p:pic>
    </p:spTree>
    <p:extLst>
      <p:ext uri="{BB962C8B-B14F-4D97-AF65-F5344CB8AC3E}">
        <p14:creationId xmlns:p14="http://schemas.microsoft.com/office/powerpoint/2010/main" val="1481312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448"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769412"/>
            <a:ext cx="10350911" cy="658835"/>
          </a:xfrm>
          <a:prstGeom prst="rect">
            <a:avLst/>
          </a:prstGeom>
        </p:spPr>
        <p:txBody>
          <a:bodyPr wrap="none">
            <a:spAutoFit/>
          </a:bodyPr>
          <a:lstStyle/>
          <a:p>
            <a:pPr>
              <a:lnSpc>
                <a:spcPct val="150000"/>
              </a:lnSpc>
            </a:pPr>
            <a:r>
              <a:rPr lang="en-US" sz="2800" b="1" dirty="0">
                <a:solidFill>
                  <a:schemeClr val="bg1"/>
                </a:solidFill>
                <a:latin typeface="Arial" panose="020B0604020202020204" pitchFamily="34" charset="0"/>
                <a:cs typeface="Arial" panose="020B0604020202020204" pitchFamily="34" charset="0"/>
              </a:rPr>
              <a:t>How Maryland Relay is Staying Connected During COVID-19</a:t>
            </a:r>
          </a:p>
        </p:txBody>
      </p:sp>
      <p:sp>
        <p:nvSpPr>
          <p:cNvPr id="3" name="Rectangle 2">
            <a:extLst>
              <a:ext uri="{FF2B5EF4-FFF2-40B4-BE49-F238E27FC236}">
                <a16:creationId xmlns:a16="http://schemas.microsoft.com/office/drawing/2014/main" id="{32F39D25-E967-4B4A-8E29-BCF017A405F1}"/>
              </a:ext>
            </a:extLst>
          </p:cNvPr>
          <p:cNvSpPr/>
          <p:nvPr/>
        </p:nvSpPr>
        <p:spPr>
          <a:xfrm>
            <a:off x="1104900" y="2113160"/>
            <a:ext cx="9563100" cy="2554545"/>
          </a:xfrm>
          <a:prstGeom prst="rect">
            <a:avLst/>
          </a:prstGeom>
        </p:spPr>
        <p:txBody>
          <a:bodyPr wrap="square">
            <a:spAutoFit/>
          </a:bodyPr>
          <a:lstStyle/>
          <a:p>
            <a:pPr marL="285750" lvl="0" indent="-285750">
              <a:spcBef>
                <a:spcPts val="1200"/>
              </a:spcBef>
              <a:buFont typeface="Arial" panose="020B0604020202020204" pitchFamily="34" charset="0"/>
              <a:buChar char="•"/>
            </a:pPr>
            <a:r>
              <a:rPr lang="en-US" sz="2400" dirty="0">
                <a:latin typeface="+mj-lt"/>
              </a:rPr>
              <a:t>Advertising </a:t>
            </a:r>
          </a:p>
          <a:p>
            <a:pPr marL="285750" lvl="0" indent="-285750">
              <a:spcBef>
                <a:spcPts val="1200"/>
              </a:spcBef>
              <a:buFont typeface="Arial" panose="020B0604020202020204" pitchFamily="34" charset="0"/>
              <a:buChar char="•"/>
            </a:pPr>
            <a:r>
              <a:rPr lang="en-US" sz="2400" dirty="0">
                <a:latin typeface="+mj-lt"/>
              </a:rPr>
              <a:t>Webinars </a:t>
            </a:r>
          </a:p>
          <a:p>
            <a:pPr marL="285750" lvl="0" indent="-285750">
              <a:spcBef>
                <a:spcPts val="1200"/>
              </a:spcBef>
              <a:buFont typeface="Arial" panose="020B0604020202020204" pitchFamily="34" charset="0"/>
              <a:buChar char="•"/>
            </a:pPr>
            <a:r>
              <a:rPr lang="en-US" sz="2400" dirty="0">
                <a:latin typeface="+mj-lt"/>
              </a:rPr>
              <a:t>Mailings </a:t>
            </a:r>
          </a:p>
          <a:p>
            <a:pPr marL="285750" lvl="0" indent="-285750">
              <a:spcBef>
                <a:spcPts val="1200"/>
              </a:spcBef>
              <a:buFont typeface="Arial" panose="020B0604020202020204" pitchFamily="34" charset="0"/>
              <a:buChar char="•"/>
            </a:pPr>
            <a:r>
              <a:rPr lang="en-US" sz="2400" dirty="0">
                <a:latin typeface="+mj-lt"/>
              </a:rPr>
              <a:t>Virtual events </a:t>
            </a:r>
          </a:p>
          <a:p>
            <a:pPr marL="285750" lvl="0" indent="-285750">
              <a:spcBef>
                <a:spcPts val="1200"/>
              </a:spcBef>
              <a:buFont typeface="Arial" panose="020B0604020202020204" pitchFamily="34" charset="0"/>
              <a:buChar char="•"/>
            </a:pPr>
            <a:r>
              <a:rPr lang="en-US" sz="2400" dirty="0">
                <a:latin typeface="+mj-lt"/>
              </a:rPr>
              <a:t>Networking/making new contacts </a:t>
            </a:r>
          </a:p>
        </p:txBody>
      </p:sp>
      <p:sp>
        <p:nvSpPr>
          <p:cNvPr id="8" name="Rectangle 7">
            <a:extLst>
              <a:ext uri="{FF2B5EF4-FFF2-40B4-BE49-F238E27FC236}">
                <a16:creationId xmlns:a16="http://schemas.microsoft.com/office/drawing/2014/main" id="{6B1BF3A9-1AE7-2E43-84F8-8F72DD77ABA2}"/>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1" name="Rectangle 10">
            <a:extLst>
              <a:ext uri="{FF2B5EF4-FFF2-40B4-BE49-F238E27FC236}">
                <a16:creationId xmlns:a16="http://schemas.microsoft.com/office/drawing/2014/main" id="{89F1B645-3EA9-D64B-9431-4214FDE2BA4D}"/>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146460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2997359"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TAM Staffing</a:t>
            </a:r>
          </a:p>
        </p:txBody>
      </p:sp>
      <p:sp>
        <p:nvSpPr>
          <p:cNvPr id="3" name="Rectangle 2">
            <a:extLst>
              <a:ext uri="{FF2B5EF4-FFF2-40B4-BE49-F238E27FC236}">
                <a16:creationId xmlns:a16="http://schemas.microsoft.com/office/drawing/2014/main" id="{9836B872-F012-394F-A6F7-D58FF7C2AE6E}"/>
              </a:ext>
            </a:extLst>
          </p:cNvPr>
          <p:cNvSpPr/>
          <p:nvPr/>
        </p:nvSpPr>
        <p:spPr>
          <a:xfrm>
            <a:off x="834850" y="2183443"/>
            <a:ext cx="10816376" cy="1323439"/>
          </a:xfrm>
          <a:prstGeom prst="rect">
            <a:avLst/>
          </a:prstGeom>
        </p:spPr>
        <p:txBody>
          <a:bodyPr wrap="square">
            <a:spAutoFit/>
          </a:bodyPr>
          <a:lstStyle/>
          <a:p>
            <a:pPr>
              <a:spcBef>
                <a:spcPts val="1200"/>
              </a:spcBef>
            </a:pPr>
            <a:r>
              <a:rPr lang="en-US" sz="4000" b="1" dirty="0">
                <a:solidFill>
                  <a:srgbClr val="C11339"/>
                </a:solidFill>
                <a:latin typeface="+mj-lt"/>
                <a:ea typeface="Times New Roman" panose="02020603050405020304" pitchFamily="18" charset="0"/>
                <a:cs typeface="Times New Roman" panose="02020603050405020304" pitchFamily="18" charset="0"/>
              </a:rPr>
              <a:t>TAM Finance Director Recruitment: </a:t>
            </a:r>
            <a:r>
              <a:rPr lang="en-US" sz="4000" dirty="0">
                <a:solidFill>
                  <a:srgbClr val="000000"/>
                </a:solidFill>
                <a:latin typeface="+mj-lt"/>
                <a:ea typeface="Times New Roman" panose="02020603050405020304" pitchFamily="18" charset="0"/>
                <a:cs typeface="Times New Roman" panose="02020603050405020304" pitchFamily="18" charset="0"/>
              </a:rPr>
              <a:t>Recruitment has closed, and we are interviewing candidates.</a:t>
            </a:r>
            <a:endParaRPr lang="en-US" sz="4000" dirty="0">
              <a:latin typeface="+mj-l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3" name="Rectangle 12">
            <a:extLst>
              <a:ext uri="{FF2B5EF4-FFF2-40B4-BE49-F238E27FC236}">
                <a16:creationId xmlns:a16="http://schemas.microsoft.com/office/drawing/2014/main" id="{AEDE975D-B971-A54A-9938-2AF3F91D582A}"/>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11" name="Rectangle 10">
            <a:extLst>
              <a:ext uri="{FF2B5EF4-FFF2-40B4-BE49-F238E27FC236}">
                <a16:creationId xmlns:a16="http://schemas.microsoft.com/office/drawing/2014/main" id="{6E0A1931-8306-974C-8A74-F5C171A81948}"/>
              </a:ext>
            </a:extLst>
          </p:cNvPr>
          <p:cNvSpPr/>
          <p:nvPr/>
        </p:nvSpPr>
        <p:spPr>
          <a:xfrm>
            <a:off x="834849" y="4046238"/>
            <a:ext cx="10816376" cy="1323439"/>
          </a:xfrm>
          <a:prstGeom prst="rect">
            <a:avLst/>
          </a:prstGeom>
        </p:spPr>
        <p:txBody>
          <a:bodyPr wrap="square">
            <a:spAutoFit/>
          </a:bodyPr>
          <a:lstStyle/>
          <a:p>
            <a:pPr>
              <a:spcBef>
                <a:spcPts val="1200"/>
              </a:spcBef>
            </a:pPr>
            <a:r>
              <a:rPr lang="en-US" sz="4000" b="1" dirty="0">
                <a:solidFill>
                  <a:srgbClr val="C11339"/>
                </a:solidFill>
                <a:latin typeface="+mj-lt"/>
                <a:ea typeface="Times New Roman" panose="02020603050405020304" pitchFamily="18" charset="0"/>
                <a:cs typeface="Times New Roman" panose="02020603050405020304" pitchFamily="18" charset="0"/>
              </a:rPr>
              <a:t>MAT Specialist Recruitment: </a:t>
            </a:r>
            <a:r>
              <a:rPr lang="en-US" sz="4000" dirty="0">
                <a:solidFill>
                  <a:srgbClr val="000000"/>
                </a:solidFill>
                <a:latin typeface="+mj-lt"/>
                <a:ea typeface="Times New Roman" panose="02020603050405020304" pitchFamily="18" charset="0"/>
                <a:cs typeface="Times New Roman" panose="02020603050405020304" pitchFamily="18" charset="0"/>
              </a:rPr>
              <a:t>Anticipate posting within a month.</a:t>
            </a:r>
            <a:endParaRPr lang="en-US" sz="4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7586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904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9"/>
            <a:ext cx="12351896" cy="2364698"/>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Hamilton Relay</a:t>
            </a:r>
          </a:p>
          <a:p>
            <a:pPr algn="ctr"/>
            <a:r>
              <a:rPr lang="en-US" sz="4800" dirty="0">
                <a:latin typeface="Arial" panose="020B0604020202020204" pitchFamily="34" charset="0"/>
                <a:cs typeface="Arial" panose="020B0604020202020204" pitchFamily="34" charset="0"/>
              </a:rPr>
              <a:t>Updates</a:t>
            </a:r>
          </a:p>
        </p:txBody>
      </p:sp>
      <p:pic>
        <p:nvPicPr>
          <p:cNvPr id="7" name="Picture 6" descr="A picture containing text, clipart&#10;&#10;Description automatically generated">
            <a:extLst>
              <a:ext uri="{FF2B5EF4-FFF2-40B4-BE49-F238E27FC236}">
                <a16:creationId xmlns:a16="http://schemas.microsoft.com/office/drawing/2014/main" id="{A6E5AACE-32F9-E147-A584-FE5C97EB3F54}"/>
              </a:ext>
            </a:extLst>
          </p:cNvPr>
          <p:cNvPicPr>
            <a:picLocks noChangeAspect="1"/>
          </p:cNvPicPr>
          <p:nvPr/>
        </p:nvPicPr>
        <p:blipFill>
          <a:blip r:embed="rId3"/>
          <a:stretch>
            <a:fillRect/>
          </a:stretch>
        </p:blipFill>
        <p:spPr>
          <a:xfrm>
            <a:off x="3793353" y="785006"/>
            <a:ext cx="4605293" cy="1641248"/>
          </a:xfrm>
          <a:prstGeom prst="rect">
            <a:avLst/>
          </a:prstGeom>
        </p:spPr>
      </p:pic>
    </p:spTree>
    <p:extLst>
      <p:ext uri="{BB962C8B-B14F-4D97-AF65-F5344CB8AC3E}">
        <p14:creationId xmlns:p14="http://schemas.microsoft.com/office/powerpoint/2010/main" val="3904037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4879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
        <p:nvSpPr>
          <p:cNvPr id="9" name="Rectangle 8">
            <a:extLst>
              <a:ext uri="{FF2B5EF4-FFF2-40B4-BE49-F238E27FC236}">
                <a16:creationId xmlns:a16="http://schemas.microsoft.com/office/drawing/2014/main" id="{3E09B480-5AA0-4641-AFF4-2525C90696FB}"/>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8E2A05DA-71C1-0A46-81D0-A90DE57D8B48}"/>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graphicFrame>
        <p:nvGraphicFramePr>
          <p:cNvPr id="14" name="Chart 13">
            <a:extLst>
              <a:ext uri="{FF2B5EF4-FFF2-40B4-BE49-F238E27FC236}">
                <a16:creationId xmlns:a16="http://schemas.microsoft.com/office/drawing/2014/main" id="{60A5E832-81D6-614C-8B37-079082B23D6F}"/>
              </a:ext>
            </a:extLst>
          </p:cNvPr>
          <p:cNvGraphicFramePr>
            <a:graphicFrameLocks/>
          </p:cNvGraphicFramePr>
          <p:nvPr>
            <p:extLst>
              <p:ext uri="{D42A27DB-BD31-4B8C-83A1-F6EECF244321}">
                <p14:modId xmlns:p14="http://schemas.microsoft.com/office/powerpoint/2010/main" val="3687180324"/>
              </p:ext>
            </p:extLst>
          </p:nvPr>
        </p:nvGraphicFramePr>
        <p:xfrm>
          <a:off x="1038871" y="2097646"/>
          <a:ext cx="10114258" cy="43159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0358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48793" cy="456535"/>
          </a:xfrm>
          <a:prstGeom prst="rect">
            <a:avLst/>
          </a:prstGeom>
        </p:spPr>
        <p:txBody>
          <a:bodyPr wrap="none">
            <a:spAutoFit/>
          </a:bodyPr>
          <a:lstStyle/>
          <a:p>
            <a:pPr algn="ct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9" name="Rectangle 8">
            <a:extLst>
              <a:ext uri="{FF2B5EF4-FFF2-40B4-BE49-F238E27FC236}">
                <a16:creationId xmlns:a16="http://schemas.microsoft.com/office/drawing/2014/main" id="{28B087E1-E230-FB44-8086-45E0887C9BE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1" name="Rectangle 10">
            <a:extLst>
              <a:ext uri="{FF2B5EF4-FFF2-40B4-BE49-F238E27FC236}">
                <a16:creationId xmlns:a16="http://schemas.microsoft.com/office/drawing/2014/main" id="{28581632-D933-5540-83DA-496C6296DCEF}"/>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graphicFrame>
        <p:nvGraphicFramePr>
          <p:cNvPr id="14" name="Chart 13">
            <a:extLst>
              <a:ext uri="{FF2B5EF4-FFF2-40B4-BE49-F238E27FC236}">
                <a16:creationId xmlns:a16="http://schemas.microsoft.com/office/drawing/2014/main" id="{87C5A388-7ACA-7C4A-B254-A80807E52D07}"/>
              </a:ext>
            </a:extLst>
          </p:cNvPr>
          <p:cNvGraphicFramePr>
            <a:graphicFrameLocks/>
          </p:cNvGraphicFramePr>
          <p:nvPr>
            <p:extLst>
              <p:ext uri="{D42A27DB-BD31-4B8C-83A1-F6EECF244321}">
                <p14:modId xmlns:p14="http://schemas.microsoft.com/office/powerpoint/2010/main" val="1051292675"/>
              </p:ext>
            </p:extLst>
          </p:nvPr>
        </p:nvGraphicFramePr>
        <p:xfrm>
          <a:off x="749808" y="2237232"/>
          <a:ext cx="10607040" cy="41239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38205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
        <p:nvSpPr>
          <p:cNvPr id="10" name="Rectangle 9">
            <a:extLst>
              <a:ext uri="{FF2B5EF4-FFF2-40B4-BE49-F238E27FC236}">
                <a16:creationId xmlns:a16="http://schemas.microsoft.com/office/drawing/2014/main" id="{9422E9D1-B1E1-764D-BD30-1C91F3A59733}"/>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EBEE2E3B-56D4-1A47-8DF9-650239727CE0}"/>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graphicFrame>
        <p:nvGraphicFramePr>
          <p:cNvPr id="14" name="Chart 13">
            <a:extLst>
              <a:ext uri="{FF2B5EF4-FFF2-40B4-BE49-F238E27FC236}">
                <a16:creationId xmlns:a16="http://schemas.microsoft.com/office/drawing/2014/main" id="{A64EBD3F-5ECC-F449-B190-4AA9834EC69E}"/>
              </a:ext>
            </a:extLst>
          </p:cNvPr>
          <p:cNvGraphicFramePr>
            <a:graphicFrameLocks/>
          </p:cNvGraphicFramePr>
          <p:nvPr>
            <p:extLst>
              <p:ext uri="{D42A27DB-BD31-4B8C-83A1-F6EECF244321}">
                <p14:modId xmlns:p14="http://schemas.microsoft.com/office/powerpoint/2010/main" val="2429149568"/>
              </p:ext>
            </p:extLst>
          </p:nvPr>
        </p:nvGraphicFramePr>
        <p:xfrm>
          <a:off x="749808" y="1956816"/>
          <a:ext cx="10607040" cy="43982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70616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8" name="Rectangle 7">
            <a:extLst>
              <a:ext uri="{FF2B5EF4-FFF2-40B4-BE49-F238E27FC236}">
                <a16:creationId xmlns:a16="http://schemas.microsoft.com/office/drawing/2014/main" id="{EF8B91AE-FF3C-9C4E-AC18-1559401C9D39}"/>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4620A1B-4641-344E-B291-11D9EBFAC77D}"/>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BFA047D1-6B05-DE43-A0F3-FE675AAE792D}"/>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graphicFrame>
        <p:nvGraphicFramePr>
          <p:cNvPr id="14" name="Chart 13">
            <a:extLst>
              <a:ext uri="{FF2B5EF4-FFF2-40B4-BE49-F238E27FC236}">
                <a16:creationId xmlns:a16="http://schemas.microsoft.com/office/drawing/2014/main" id="{88D5F0DD-6A61-9D4A-9A73-D712D940575E}"/>
              </a:ext>
            </a:extLst>
          </p:cNvPr>
          <p:cNvGraphicFramePr>
            <a:graphicFrameLocks/>
          </p:cNvGraphicFramePr>
          <p:nvPr>
            <p:extLst>
              <p:ext uri="{D42A27DB-BD31-4B8C-83A1-F6EECF244321}">
                <p14:modId xmlns:p14="http://schemas.microsoft.com/office/powerpoint/2010/main" val="571397779"/>
              </p:ext>
            </p:extLst>
          </p:nvPr>
        </p:nvGraphicFramePr>
        <p:xfrm>
          <a:off x="749808" y="2221992"/>
          <a:ext cx="10607040" cy="41605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40434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graphicFrame>
        <p:nvGraphicFramePr>
          <p:cNvPr id="8" name="Table 8">
            <a:extLst>
              <a:ext uri="{FF2B5EF4-FFF2-40B4-BE49-F238E27FC236}">
                <a16:creationId xmlns:a16="http://schemas.microsoft.com/office/drawing/2014/main" id="{D17E3F0D-FA6E-1641-8A20-F9FA0B5577B1}"/>
              </a:ext>
            </a:extLst>
          </p:cNvPr>
          <p:cNvGraphicFramePr>
            <a:graphicFrameLocks noGrp="1"/>
          </p:cNvGraphicFramePr>
          <p:nvPr>
            <p:extLst>
              <p:ext uri="{D42A27DB-BD31-4B8C-83A1-F6EECF244321}">
                <p14:modId xmlns:p14="http://schemas.microsoft.com/office/powerpoint/2010/main" val="1387886543"/>
              </p:ext>
            </p:extLst>
          </p:nvPr>
        </p:nvGraphicFramePr>
        <p:xfrm>
          <a:off x="717550" y="2249899"/>
          <a:ext cx="7452852" cy="4064000"/>
        </p:xfrm>
        <a:graphic>
          <a:graphicData uri="http://schemas.openxmlformats.org/drawingml/2006/table">
            <a:tbl>
              <a:tblPr firstRow="1" bandRow="1">
                <a:tableStyleId>{5C22544A-7EE6-4342-B048-85BDC9FD1C3A}</a:tableStyleId>
              </a:tblPr>
              <a:tblGrid>
                <a:gridCol w="3189743">
                  <a:extLst>
                    <a:ext uri="{9D8B030D-6E8A-4147-A177-3AD203B41FA5}">
                      <a16:colId xmlns:a16="http://schemas.microsoft.com/office/drawing/2014/main" val="947541285"/>
                    </a:ext>
                  </a:extLst>
                </a:gridCol>
                <a:gridCol w="1441253">
                  <a:extLst>
                    <a:ext uri="{9D8B030D-6E8A-4147-A177-3AD203B41FA5}">
                      <a16:colId xmlns:a16="http://schemas.microsoft.com/office/drawing/2014/main" val="2816864324"/>
                    </a:ext>
                  </a:extLst>
                </a:gridCol>
                <a:gridCol w="1406013">
                  <a:extLst>
                    <a:ext uri="{9D8B030D-6E8A-4147-A177-3AD203B41FA5}">
                      <a16:colId xmlns:a16="http://schemas.microsoft.com/office/drawing/2014/main" val="1333368850"/>
                    </a:ext>
                  </a:extLst>
                </a:gridCol>
                <a:gridCol w="1415843">
                  <a:extLst>
                    <a:ext uri="{9D8B030D-6E8A-4147-A177-3AD203B41FA5}">
                      <a16:colId xmlns:a16="http://schemas.microsoft.com/office/drawing/2014/main" val="1975288914"/>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December</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January</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February</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370840">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370840">
                <a:tc>
                  <a:txBody>
                    <a:bodyPr/>
                    <a:lstStyle/>
                    <a:p>
                      <a:r>
                        <a:rPr lang="en-US" dirty="0"/>
                        <a:t>General Information</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8</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19</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8</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370840">
                <a:tc>
                  <a:txBody>
                    <a:bodyPr/>
                    <a:lstStyle/>
                    <a:p>
                      <a:r>
                        <a:rPr lang="en-US" dirty="0"/>
                        <a:t>Equipment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3</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3</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4</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370840">
                <a:tc>
                  <a:txBody>
                    <a:bodyPr/>
                    <a:lstStyle/>
                    <a:p>
                      <a:r>
                        <a:rPr lang="en-US" dirty="0"/>
                        <a:t>Customer Profile</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2</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3</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370840">
                <a:tc>
                  <a:txBody>
                    <a:bodyPr/>
                    <a:lstStyle/>
                    <a:p>
                      <a:r>
                        <a:rPr lang="en-US" dirty="0"/>
                        <a:t>Outreach</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370840">
                <a:tc>
                  <a:txBody>
                    <a:bodyPr/>
                    <a:lstStyle/>
                    <a:p>
                      <a:r>
                        <a:rPr lang="en-US" dirty="0"/>
                        <a:t>Operations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370840">
                <a:tc>
                  <a:txBody>
                    <a:bodyPr/>
                    <a:lstStyle/>
                    <a:p>
                      <a:r>
                        <a:rPr lang="en-US" dirty="0"/>
                        <a:t>External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r h="185420">
                <a:tc>
                  <a:txBody>
                    <a:bodyPr/>
                    <a:lstStyle/>
                    <a:p>
                      <a:r>
                        <a:rPr lang="en-US" dirty="0"/>
                        <a:t>Wrong Number/Hang 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40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72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54</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3927021"/>
                  </a:ext>
                </a:extLst>
              </a:tr>
              <a:tr h="182880">
                <a:tc>
                  <a:txBody>
                    <a:bodyPr/>
                    <a:lstStyle/>
                    <a:p>
                      <a:r>
                        <a:rPr lang="en-US" dirty="0"/>
                        <a:t>Compliments/Commendations</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0926271"/>
                  </a:ext>
                </a:extLst>
              </a:tr>
              <a:tr h="182880">
                <a:tc>
                  <a:txBody>
                    <a:bodyPr/>
                    <a:lstStyle/>
                    <a:p>
                      <a:r>
                        <a:rPr lang="en-US" dirty="0"/>
                        <a:t>Malicious Caller</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6928433"/>
                  </a:ext>
                </a:extLst>
              </a:tr>
            </a:tbl>
          </a:graphicData>
        </a:graphic>
      </p:graphicFrame>
      <p:pic>
        <p:nvPicPr>
          <p:cNvPr id="12" name="Picture 11" descr="A picture containing text, person, indoor, window&#10;&#10;Description automatically generated">
            <a:extLst>
              <a:ext uri="{FF2B5EF4-FFF2-40B4-BE49-F238E27FC236}">
                <a16:creationId xmlns:a16="http://schemas.microsoft.com/office/drawing/2014/main" id="{3436D939-06A2-124A-BC84-F850A8ED94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70402" y="2249899"/>
            <a:ext cx="4181493" cy="4064000"/>
          </a:xfrm>
          <a:prstGeom prst="rect">
            <a:avLst/>
          </a:prstGeom>
        </p:spPr>
      </p:pic>
      <p:sp>
        <p:nvSpPr>
          <p:cNvPr id="10" name="Rectangle 9">
            <a:extLst>
              <a:ext uri="{FF2B5EF4-FFF2-40B4-BE49-F238E27FC236}">
                <a16:creationId xmlns:a16="http://schemas.microsoft.com/office/drawing/2014/main" id="{43EE9C21-85D2-1E4F-BFD3-12E1A3E0D9C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3" name="Rectangle 12">
            <a:extLst>
              <a:ext uri="{FF2B5EF4-FFF2-40B4-BE49-F238E27FC236}">
                <a16:creationId xmlns:a16="http://schemas.microsoft.com/office/drawing/2014/main" id="{C1EE8DC1-CAF2-D743-A020-C394A126DE6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887700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9" name="Rectangle 8">
            <a:extLst>
              <a:ext uri="{FF2B5EF4-FFF2-40B4-BE49-F238E27FC236}">
                <a16:creationId xmlns:a16="http://schemas.microsoft.com/office/drawing/2014/main" id="{F425CD1B-C4CF-E445-A6ED-15417C1CF8F6}"/>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graphicFrame>
        <p:nvGraphicFramePr>
          <p:cNvPr id="11" name="Table 8">
            <a:extLst>
              <a:ext uri="{FF2B5EF4-FFF2-40B4-BE49-F238E27FC236}">
                <a16:creationId xmlns:a16="http://schemas.microsoft.com/office/drawing/2014/main" id="{E046C2E1-8197-AA4C-B5C8-FEBB07367F1F}"/>
              </a:ext>
            </a:extLst>
          </p:cNvPr>
          <p:cNvGraphicFramePr>
            <a:graphicFrameLocks noGrp="1"/>
          </p:cNvGraphicFramePr>
          <p:nvPr>
            <p:extLst>
              <p:ext uri="{D42A27DB-BD31-4B8C-83A1-F6EECF244321}">
                <p14:modId xmlns:p14="http://schemas.microsoft.com/office/powerpoint/2010/main" val="1196803002"/>
              </p:ext>
            </p:extLst>
          </p:nvPr>
        </p:nvGraphicFramePr>
        <p:xfrm>
          <a:off x="717550" y="2737037"/>
          <a:ext cx="7452852" cy="2966720"/>
        </p:xfrm>
        <a:graphic>
          <a:graphicData uri="http://schemas.openxmlformats.org/drawingml/2006/table">
            <a:tbl>
              <a:tblPr firstRow="1" bandRow="1">
                <a:tableStyleId>{5C22544A-7EE6-4342-B048-85BDC9FD1C3A}</a:tableStyleId>
              </a:tblPr>
              <a:tblGrid>
                <a:gridCol w="3189743">
                  <a:extLst>
                    <a:ext uri="{9D8B030D-6E8A-4147-A177-3AD203B41FA5}">
                      <a16:colId xmlns:a16="http://schemas.microsoft.com/office/drawing/2014/main" val="947541285"/>
                    </a:ext>
                  </a:extLst>
                </a:gridCol>
                <a:gridCol w="1441253">
                  <a:extLst>
                    <a:ext uri="{9D8B030D-6E8A-4147-A177-3AD203B41FA5}">
                      <a16:colId xmlns:a16="http://schemas.microsoft.com/office/drawing/2014/main" val="2816864324"/>
                    </a:ext>
                  </a:extLst>
                </a:gridCol>
                <a:gridCol w="1406013">
                  <a:extLst>
                    <a:ext uri="{9D8B030D-6E8A-4147-A177-3AD203B41FA5}">
                      <a16:colId xmlns:a16="http://schemas.microsoft.com/office/drawing/2014/main" val="1333368850"/>
                    </a:ext>
                  </a:extLst>
                </a:gridCol>
                <a:gridCol w="1415843">
                  <a:extLst>
                    <a:ext uri="{9D8B030D-6E8A-4147-A177-3AD203B41FA5}">
                      <a16:colId xmlns:a16="http://schemas.microsoft.com/office/drawing/2014/main" val="1975288914"/>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December</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January</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February</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370840">
                <a:tc>
                  <a:txBody>
                    <a:bodyPr/>
                    <a:lstStyle/>
                    <a:p>
                      <a:r>
                        <a:rPr lang="en-US" dirty="0"/>
                        <a:t>Service</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370840">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370840">
                <a:tc>
                  <a:txBody>
                    <a:bodyPr/>
                    <a:lstStyle/>
                    <a:p>
                      <a:r>
                        <a:rPr lang="en-US" dirty="0"/>
                        <a:t>Product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370840">
                <a:tc>
                  <a:txBody>
                    <a:bodyPr/>
                    <a:lstStyle/>
                    <a:p>
                      <a:r>
                        <a:rPr lang="en-US" dirty="0"/>
                        <a:t>Billing</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370840">
                <a:tc>
                  <a:txBody>
                    <a:bodyPr/>
                    <a:lstStyle/>
                    <a:p>
                      <a:r>
                        <a:rPr lang="en-US" dirty="0"/>
                        <a:t>Setup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4</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370840">
                <a:tc>
                  <a:txBody>
                    <a:bodyPr/>
                    <a:lstStyle/>
                    <a:p>
                      <a:r>
                        <a:rPr lang="en-US" dirty="0"/>
                        <a:t>Info/Referral/Ed</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370840">
                <a:tc>
                  <a:txBody>
                    <a:bodyPr/>
                    <a:lstStyle/>
                    <a:p>
                      <a:r>
                        <a:rPr lang="en-US" dirty="0"/>
                        <a:t>Other</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bl>
          </a:graphicData>
        </a:graphic>
      </p:graphicFrame>
      <p:pic>
        <p:nvPicPr>
          <p:cNvPr id="14" name="Picture 13" descr="A picture containing person, indoor, wall, computer&#10;&#10;Description automatically generated">
            <a:extLst>
              <a:ext uri="{FF2B5EF4-FFF2-40B4-BE49-F238E27FC236}">
                <a16:creationId xmlns:a16="http://schemas.microsoft.com/office/drawing/2014/main" id="{DEE6FA50-C267-9247-90C8-23135B63EB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70402" y="2737037"/>
            <a:ext cx="4181493" cy="2974122"/>
          </a:xfrm>
          <a:prstGeom prst="rect">
            <a:avLst/>
          </a:prstGeom>
        </p:spPr>
      </p:pic>
      <p:sp>
        <p:nvSpPr>
          <p:cNvPr id="10" name="Rectangle 9">
            <a:extLst>
              <a:ext uri="{FF2B5EF4-FFF2-40B4-BE49-F238E27FC236}">
                <a16:creationId xmlns:a16="http://schemas.microsoft.com/office/drawing/2014/main" id="{C19410C2-BF34-A74B-A3BF-4116C836BC9E}"/>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3" name="Rectangle 12">
            <a:extLst>
              <a:ext uri="{FF2B5EF4-FFF2-40B4-BE49-F238E27FC236}">
                <a16:creationId xmlns:a16="http://schemas.microsoft.com/office/drawing/2014/main" id="{7A498624-4D93-1F44-AC23-3999E3DE1EBC}"/>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1852724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7144"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459613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Outreach Highlights</a:t>
            </a:r>
          </a:p>
        </p:txBody>
      </p:sp>
      <p:sp>
        <p:nvSpPr>
          <p:cNvPr id="8" name="Rectangle 7">
            <a:extLst>
              <a:ext uri="{FF2B5EF4-FFF2-40B4-BE49-F238E27FC236}">
                <a16:creationId xmlns:a16="http://schemas.microsoft.com/office/drawing/2014/main" id="{1DE62F7E-BFCE-0F49-96D3-A01B26988E51}"/>
              </a:ext>
            </a:extLst>
          </p:cNvPr>
          <p:cNvSpPr/>
          <p:nvPr/>
        </p:nvSpPr>
        <p:spPr>
          <a:xfrm>
            <a:off x="834849" y="1974917"/>
            <a:ext cx="8727162" cy="1877437"/>
          </a:xfrm>
          <a:prstGeom prst="rect">
            <a:avLst/>
          </a:prstGeom>
        </p:spPr>
        <p:txBody>
          <a:bodyPr wrap="square">
            <a:spAutoFit/>
          </a:bodyPr>
          <a:lstStyle/>
          <a:p>
            <a:pPr marL="342900" lvl="0" indent="-342900">
              <a:spcBef>
                <a:spcPts val="1200"/>
              </a:spcBef>
              <a:buFont typeface="Arial" panose="020B0604020202020204" pitchFamily="34" charset="0"/>
              <a:buChar char="•"/>
            </a:pPr>
            <a:r>
              <a:rPr lang="en-US" sz="3200" dirty="0">
                <a:latin typeface="+mj-lt"/>
              </a:rPr>
              <a:t>PrimeTime Article</a:t>
            </a:r>
          </a:p>
          <a:p>
            <a:pPr marL="342900" lvl="0" indent="-342900">
              <a:spcBef>
                <a:spcPts val="1200"/>
              </a:spcBef>
              <a:buFont typeface="Arial" panose="020B0604020202020204" pitchFamily="34" charset="0"/>
              <a:buChar char="•"/>
            </a:pPr>
            <a:r>
              <a:rPr lang="en-US" sz="3200" dirty="0">
                <a:latin typeface="+mj-lt"/>
              </a:rPr>
              <a:t>Presentation for the 911 Board Sub-Committee</a:t>
            </a:r>
          </a:p>
          <a:p>
            <a:pPr marL="342900" lvl="0" indent="-342900">
              <a:spcBef>
                <a:spcPts val="1200"/>
              </a:spcBef>
              <a:buFont typeface="Arial" panose="020B0604020202020204" pitchFamily="34" charset="0"/>
              <a:buChar char="•"/>
            </a:pPr>
            <a:r>
              <a:rPr lang="en-US" sz="3200" dirty="0">
                <a:latin typeface="+mj-lt"/>
              </a:rPr>
              <a:t>Collaboration with Deirdre Lynch</a:t>
            </a:r>
          </a:p>
        </p:txBody>
      </p:sp>
      <p:sp>
        <p:nvSpPr>
          <p:cNvPr id="10" name="Rectangle 9">
            <a:extLst>
              <a:ext uri="{FF2B5EF4-FFF2-40B4-BE49-F238E27FC236}">
                <a16:creationId xmlns:a16="http://schemas.microsoft.com/office/drawing/2014/main" id="{AD0FADB3-FA79-4F40-B347-9EFCF505C880}"/>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7CA82236-43E8-D447-BE5C-A3FD7922760B}"/>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94822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4375"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5297156"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Outreach Call to Action</a:t>
            </a:r>
          </a:p>
        </p:txBody>
      </p:sp>
      <p:sp>
        <p:nvSpPr>
          <p:cNvPr id="8" name="Rectangle 7">
            <a:extLst>
              <a:ext uri="{FF2B5EF4-FFF2-40B4-BE49-F238E27FC236}">
                <a16:creationId xmlns:a16="http://schemas.microsoft.com/office/drawing/2014/main" id="{2E26313F-8EE6-A248-B6D5-162B6ED16607}"/>
              </a:ext>
            </a:extLst>
          </p:cNvPr>
          <p:cNvSpPr/>
          <p:nvPr/>
        </p:nvSpPr>
        <p:spPr>
          <a:xfrm>
            <a:off x="834849" y="1974917"/>
            <a:ext cx="9537059" cy="3416320"/>
          </a:xfrm>
          <a:prstGeom prst="rect">
            <a:avLst/>
          </a:prstGeom>
        </p:spPr>
        <p:txBody>
          <a:bodyPr wrap="square">
            <a:spAutoFit/>
          </a:bodyPr>
          <a:lstStyle/>
          <a:p>
            <a:pPr marL="342900" lvl="0" indent="-342900">
              <a:spcBef>
                <a:spcPts val="1200"/>
              </a:spcBef>
              <a:buFont typeface="Arial" panose="020B0604020202020204" pitchFamily="34" charset="0"/>
              <a:buChar char="•"/>
            </a:pPr>
            <a:r>
              <a:rPr lang="en-US" sz="2800" dirty="0">
                <a:latin typeface="+mj-lt"/>
              </a:rPr>
              <a:t>B’More Healthy Expo interview will air throughout April. </a:t>
            </a:r>
            <a:r>
              <a:rPr lang="en-US" sz="2800" b="1" dirty="0">
                <a:solidFill>
                  <a:srgbClr val="C11339"/>
                </a:solidFill>
                <a:latin typeface="+mj-lt"/>
              </a:rPr>
              <a:t>Be sure to look for it!</a:t>
            </a:r>
          </a:p>
          <a:p>
            <a:pPr marL="342900" indent="-342900">
              <a:spcBef>
                <a:spcPts val="1200"/>
              </a:spcBef>
              <a:buFont typeface="Arial" panose="020B0604020202020204" pitchFamily="34" charset="0"/>
              <a:buChar char="•"/>
            </a:pPr>
            <a:r>
              <a:rPr lang="en-US" sz="2800" dirty="0">
                <a:latin typeface="+mj-lt"/>
              </a:rPr>
              <a:t>Collaboration with GABTR board members to reach more community members</a:t>
            </a:r>
          </a:p>
          <a:p>
            <a:pPr marL="342900" indent="-342900">
              <a:spcBef>
                <a:spcPts val="1200"/>
              </a:spcBef>
              <a:buFont typeface="Arial" panose="020B0604020202020204" pitchFamily="34" charset="0"/>
              <a:buChar char="•"/>
            </a:pPr>
            <a:r>
              <a:rPr lang="en-US" sz="2800" dirty="0">
                <a:latin typeface="+mj-lt"/>
              </a:rPr>
              <a:t>Better Hearing and Speech Month nominees were due on Friday, April 9, 2021 but we have received an extension. We want to ensure we have an award winner in Maryland.</a:t>
            </a:r>
          </a:p>
        </p:txBody>
      </p:sp>
      <p:sp>
        <p:nvSpPr>
          <p:cNvPr id="10" name="Rectangle 9">
            <a:extLst>
              <a:ext uri="{FF2B5EF4-FFF2-40B4-BE49-F238E27FC236}">
                <a16:creationId xmlns:a16="http://schemas.microsoft.com/office/drawing/2014/main" id="{514B88F8-9038-2D4E-8A6D-3E85B74C69D2}"/>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3B120773-3162-7E4F-B195-AA8205EDFAF6}"/>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65208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78307"/>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2343"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808426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Senior Call Check Program Updates</a:t>
            </a:r>
          </a:p>
        </p:txBody>
      </p:sp>
      <p:sp>
        <p:nvSpPr>
          <p:cNvPr id="3" name="Rectangle 2">
            <a:extLst>
              <a:ext uri="{FF2B5EF4-FFF2-40B4-BE49-F238E27FC236}">
                <a16:creationId xmlns:a16="http://schemas.microsoft.com/office/drawing/2014/main" id="{E184A4A8-F80E-B64D-9C24-D84120F5009A}"/>
              </a:ext>
            </a:extLst>
          </p:cNvPr>
          <p:cNvSpPr/>
          <p:nvPr/>
        </p:nvSpPr>
        <p:spPr>
          <a:xfrm>
            <a:off x="1308100" y="2307610"/>
            <a:ext cx="9271000" cy="2831544"/>
          </a:xfrm>
          <a:prstGeom prst="rect">
            <a:avLst/>
          </a:prstGeom>
        </p:spPr>
        <p:txBody>
          <a:bodyPr wrap="square">
            <a:spAutoFit/>
          </a:bodyPr>
          <a:lstStyle/>
          <a:p>
            <a:pPr marL="342900" indent="-342900">
              <a:spcBef>
                <a:spcPts val="1200"/>
              </a:spcBef>
              <a:buFont typeface="Arial" panose="020B0604020202020204" pitchFamily="34" charset="0"/>
              <a:buChar char="•"/>
            </a:pPr>
            <a:r>
              <a:rPr lang="en-US" sz="2400" dirty="0">
                <a:latin typeface="+mj-lt"/>
              </a:rPr>
              <a:t>A meeting was held with the Maryland Department of Aging (MDoA) Deputy Secretary Bernice Hutchinson in mid-February, with the primary topic being the accessibility of the Senior Call Check program. TAM identified several areas where there’s a need of improved accessibility and offered resources and support to see those changes implemented. </a:t>
            </a:r>
          </a:p>
          <a:p>
            <a:pPr marL="342900" indent="-342900">
              <a:spcBef>
                <a:spcPts val="1200"/>
              </a:spcBef>
              <a:buFont typeface="Arial" panose="020B0604020202020204" pitchFamily="34" charset="0"/>
              <a:buChar char="•"/>
            </a:pPr>
            <a:r>
              <a:rPr lang="en-US" sz="2400" dirty="0">
                <a:latin typeface="+mj-lt"/>
              </a:rPr>
              <a:t>MDoA has not yet committed to any changes. TAM will continue to proactively reach out with support and encouragement.</a:t>
            </a:r>
          </a:p>
        </p:txBody>
      </p:sp>
      <p:sp>
        <p:nvSpPr>
          <p:cNvPr id="16" name="Rectangle 15">
            <a:extLst>
              <a:ext uri="{FF2B5EF4-FFF2-40B4-BE49-F238E27FC236}">
                <a16:creationId xmlns:a16="http://schemas.microsoft.com/office/drawing/2014/main" id="{97C7D2BC-3275-A749-8184-2059555119DC}"/>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0" name="Rectangle 9">
            <a:extLst>
              <a:ext uri="{FF2B5EF4-FFF2-40B4-BE49-F238E27FC236}">
                <a16:creationId xmlns:a16="http://schemas.microsoft.com/office/drawing/2014/main" id="{AD470A96-DD72-B446-B187-325895710536}"/>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4132557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708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 up of a logo&#10;&#10;Description automatically generated with low confidence">
            <a:extLst>
              <a:ext uri="{FF2B5EF4-FFF2-40B4-BE49-F238E27FC236}">
                <a16:creationId xmlns:a16="http://schemas.microsoft.com/office/drawing/2014/main" id="{ABFAB372-9AA9-F34A-9031-FF5125F4ED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7" name="Rectangle 6">
            <a:extLst>
              <a:ext uri="{FF2B5EF4-FFF2-40B4-BE49-F238E27FC236}">
                <a16:creationId xmlns:a16="http://schemas.microsoft.com/office/drawing/2014/main" id="{D94C9ECA-4502-A44E-AD0E-9C19549A906C}"/>
              </a:ext>
            </a:extLst>
          </p:cNvPr>
          <p:cNvSpPr/>
          <p:nvPr/>
        </p:nvSpPr>
        <p:spPr>
          <a:xfrm>
            <a:off x="-1" y="1"/>
            <a:ext cx="12351895" cy="6857999"/>
          </a:xfrm>
          <a:prstGeom prst="rect">
            <a:avLst/>
          </a:prstGeom>
          <a:solidFill>
            <a:srgbClr val="C113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7A9F96-9D30-FA42-9DF7-87E4308327D9}"/>
              </a:ext>
            </a:extLst>
          </p:cNvPr>
          <p:cNvSpPr/>
          <p:nvPr/>
        </p:nvSpPr>
        <p:spPr>
          <a:xfrm>
            <a:off x="4320915" y="6265889"/>
            <a:ext cx="355017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1C3ED33-9A56-774D-A781-A62CB6387DF2}"/>
              </a:ext>
            </a:extLst>
          </p:cNvPr>
          <p:cNvSpPr txBox="1"/>
          <p:nvPr/>
        </p:nvSpPr>
        <p:spPr>
          <a:xfrm>
            <a:off x="1281658" y="2348115"/>
            <a:ext cx="9628683"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Thank you!</a:t>
            </a:r>
            <a:endParaRPr lang="en-US" sz="48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179C76-7BB0-C24B-BEAC-8CF40824FDE3}"/>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April 16, 2021</a:t>
            </a:r>
          </a:p>
        </p:txBody>
      </p:sp>
    </p:spTree>
    <p:extLst>
      <p:ext uri="{BB962C8B-B14F-4D97-AF65-F5344CB8AC3E}">
        <p14:creationId xmlns:p14="http://schemas.microsoft.com/office/powerpoint/2010/main" val="3216391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6948"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518912"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GABTR Update</a:t>
            </a:r>
          </a:p>
        </p:txBody>
      </p:sp>
      <p:sp>
        <p:nvSpPr>
          <p:cNvPr id="7" name="Rectangle 6">
            <a:extLst>
              <a:ext uri="{FF2B5EF4-FFF2-40B4-BE49-F238E27FC236}">
                <a16:creationId xmlns:a16="http://schemas.microsoft.com/office/drawing/2014/main" id="{94B7EF3D-4B19-7D4B-AC2E-A7EADA6F2AE0}"/>
              </a:ext>
            </a:extLst>
          </p:cNvPr>
          <p:cNvSpPr/>
          <p:nvPr/>
        </p:nvSpPr>
        <p:spPr>
          <a:xfrm>
            <a:off x="2062303" y="2143877"/>
            <a:ext cx="8227287" cy="1200329"/>
          </a:xfrm>
          <a:prstGeom prst="rect">
            <a:avLst/>
          </a:prstGeom>
        </p:spPr>
        <p:txBody>
          <a:bodyPr wrap="square">
            <a:spAutoFit/>
          </a:bodyPr>
          <a:lstStyle/>
          <a:p>
            <a:pPr algn="ctr"/>
            <a:r>
              <a:rPr lang="en-US" sz="3600" b="1" dirty="0">
                <a:solidFill>
                  <a:srgbClr val="C11339"/>
                </a:solidFill>
              </a:rPr>
              <a:t>Welcome to Our Newest GABTR Members: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3" name="Rectangle 12">
            <a:extLst>
              <a:ext uri="{FF2B5EF4-FFF2-40B4-BE49-F238E27FC236}">
                <a16:creationId xmlns:a16="http://schemas.microsoft.com/office/drawing/2014/main" id="{4018019F-65CC-054D-8744-12062F903A6B}"/>
              </a:ext>
            </a:extLst>
          </p:cNvPr>
          <p:cNvSpPr/>
          <p:nvPr/>
        </p:nvSpPr>
        <p:spPr>
          <a:xfrm>
            <a:off x="2143347" y="5293767"/>
            <a:ext cx="8065200" cy="400110"/>
          </a:xfrm>
          <a:prstGeom prst="rect">
            <a:avLst/>
          </a:prstGeom>
        </p:spPr>
        <p:txBody>
          <a:bodyPr wrap="square">
            <a:spAutoFit/>
          </a:bodyPr>
          <a:lstStyle/>
          <a:p>
            <a:pPr algn="ctr"/>
            <a:r>
              <a:rPr lang="en-US" sz="2000" b="1" dirty="0">
                <a:solidFill>
                  <a:srgbClr val="C11339"/>
                </a:solidFill>
                <a:latin typeface="+mj-lt"/>
              </a:rPr>
              <a:t>Please take a moment to introduce yourselves!</a:t>
            </a:r>
          </a:p>
        </p:txBody>
      </p:sp>
      <p:sp>
        <p:nvSpPr>
          <p:cNvPr id="3" name="Rectangle 2">
            <a:extLst>
              <a:ext uri="{FF2B5EF4-FFF2-40B4-BE49-F238E27FC236}">
                <a16:creationId xmlns:a16="http://schemas.microsoft.com/office/drawing/2014/main" id="{2A4F6F16-DAD7-D540-8CC9-BD82859442AA}"/>
              </a:ext>
            </a:extLst>
          </p:cNvPr>
          <p:cNvSpPr/>
          <p:nvPr/>
        </p:nvSpPr>
        <p:spPr>
          <a:xfrm>
            <a:off x="444319" y="3434148"/>
            <a:ext cx="3722914" cy="1352006"/>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E3506B3-4D4A-E643-965D-BCC231ACE300}"/>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16" name="Rectangle 15">
            <a:extLst>
              <a:ext uri="{FF2B5EF4-FFF2-40B4-BE49-F238E27FC236}">
                <a16:creationId xmlns:a16="http://schemas.microsoft.com/office/drawing/2014/main" id="{FF4D9D65-249D-D24C-AC37-64A7137F7372}"/>
              </a:ext>
            </a:extLst>
          </p:cNvPr>
          <p:cNvSpPr/>
          <p:nvPr/>
        </p:nvSpPr>
        <p:spPr>
          <a:xfrm>
            <a:off x="4389173" y="3441971"/>
            <a:ext cx="3722914" cy="1352006"/>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D3D29E1-1F86-BF4A-9D5E-F88264B03FB3}"/>
              </a:ext>
            </a:extLst>
          </p:cNvPr>
          <p:cNvSpPr/>
          <p:nvPr/>
        </p:nvSpPr>
        <p:spPr>
          <a:xfrm>
            <a:off x="8334027" y="3441971"/>
            <a:ext cx="3722914" cy="1352006"/>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D82FB0B-5B33-8C4E-8D2C-E1A87BC6C04A}"/>
              </a:ext>
            </a:extLst>
          </p:cNvPr>
          <p:cNvSpPr/>
          <p:nvPr/>
        </p:nvSpPr>
        <p:spPr>
          <a:xfrm>
            <a:off x="837578" y="3721612"/>
            <a:ext cx="2936396" cy="784830"/>
          </a:xfrm>
          <a:prstGeom prst="rect">
            <a:avLst/>
          </a:prstGeom>
        </p:spPr>
        <p:txBody>
          <a:bodyPr wrap="square">
            <a:spAutoFit/>
          </a:bodyPr>
          <a:lstStyle/>
          <a:p>
            <a:pPr algn="ctr">
              <a:spcBef>
                <a:spcPts val="600"/>
              </a:spcBef>
            </a:pPr>
            <a:r>
              <a:rPr lang="en-US" sz="2400" dirty="0">
                <a:solidFill>
                  <a:srgbClr val="000000"/>
                </a:solidFill>
                <a:latin typeface="+mj-lt"/>
              </a:rPr>
              <a:t>Michelle Morales</a:t>
            </a:r>
          </a:p>
          <a:p>
            <a:pPr algn="ctr">
              <a:spcBef>
                <a:spcPts val="600"/>
              </a:spcBef>
            </a:pPr>
            <a:r>
              <a:rPr lang="en-US" sz="1600" i="1" dirty="0">
                <a:solidFill>
                  <a:srgbClr val="000000"/>
                </a:solidFill>
                <a:latin typeface="+mj-lt"/>
              </a:rPr>
              <a:t>Deaf/Hard of Hearing Community</a:t>
            </a:r>
          </a:p>
        </p:txBody>
      </p:sp>
      <p:sp>
        <p:nvSpPr>
          <p:cNvPr id="12" name="Rectangle 11">
            <a:extLst>
              <a:ext uri="{FF2B5EF4-FFF2-40B4-BE49-F238E27FC236}">
                <a16:creationId xmlns:a16="http://schemas.microsoft.com/office/drawing/2014/main" id="{2F1E180E-AEC4-7243-8C13-A56AE1FE6CD9}"/>
              </a:ext>
            </a:extLst>
          </p:cNvPr>
          <p:cNvSpPr/>
          <p:nvPr/>
        </p:nvSpPr>
        <p:spPr>
          <a:xfrm>
            <a:off x="8632410" y="3721612"/>
            <a:ext cx="3152273" cy="784830"/>
          </a:xfrm>
          <a:prstGeom prst="rect">
            <a:avLst/>
          </a:prstGeom>
        </p:spPr>
        <p:txBody>
          <a:bodyPr wrap="square">
            <a:spAutoFit/>
          </a:bodyPr>
          <a:lstStyle/>
          <a:p>
            <a:pPr algn="ctr">
              <a:spcBef>
                <a:spcPts val="600"/>
              </a:spcBef>
            </a:pPr>
            <a:r>
              <a:rPr lang="en-US" sz="2400" dirty="0">
                <a:solidFill>
                  <a:srgbClr val="000000"/>
                </a:solidFill>
                <a:latin typeface="+mj-lt"/>
              </a:rPr>
              <a:t>Glen Lockhart</a:t>
            </a:r>
          </a:p>
          <a:p>
            <a:pPr algn="ctr">
              <a:spcBef>
                <a:spcPts val="600"/>
              </a:spcBef>
            </a:pPr>
            <a:r>
              <a:rPr lang="en-US" sz="1600" i="1" dirty="0">
                <a:solidFill>
                  <a:srgbClr val="000000"/>
                </a:solidFill>
                <a:latin typeface="+mj-lt"/>
              </a:rPr>
              <a:t>Deaf/Hard of Hearing Community</a:t>
            </a:r>
          </a:p>
        </p:txBody>
      </p:sp>
      <p:sp>
        <p:nvSpPr>
          <p:cNvPr id="11" name="Rectangle 10">
            <a:extLst>
              <a:ext uri="{FF2B5EF4-FFF2-40B4-BE49-F238E27FC236}">
                <a16:creationId xmlns:a16="http://schemas.microsoft.com/office/drawing/2014/main" id="{07B65B7C-ED68-6047-8482-792B70B9AEDA}"/>
              </a:ext>
            </a:extLst>
          </p:cNvPr>
          <p:cNvSpPr/>
          <p:nvPr/>
        </p:nvSpPr>
        <p:spPr>
          <a:xfrm>
            <a:off x="4674493" y="3721612"/>
            <a:ext cx="3152273" cy="784830"/>
          </a:xfrm>
          <a:prstGeom prst="rect">
            <a:avLst/>
          </a:prstGeom>
        </p:spPr>
        <p:txBody>
          <a:bodyPr wrap="square">
            <a:spAutoFit/>
          </a:bodyPr>
          <a:lstStyle/>
          <a:p>
            <a:pPr algn="ctr">
              <a:spcBef>
                <a:spcPts val="600"/>
              </a:spcBef>
            </a:pPr>
            <a:r>
              <a:rPr lang="en-US" sz="2400" dirty="0">
                <a:solidFill>
                  <a:srgbClr val="000000"/>
                </a:solidFill>
                <a:latin typeface="+mj-lt"/>
              </a:rPr>
              <a:t>Sonya Smith</a:t>
            </a:r>
          </a:p>
          <a:p>
            <a:pPr algn="ctr">
              <a:spcBef>
                <a:spcPts val="600"/>
              </a:spcBef>
            </a:pPr>
            <a:r>
              <a:rPr lang="en-US" sz="1600" i="1" dirty="0">
                <a:solidFill>
                  <a:srgbClr val="000000"/>
                </a:solidFill>
                <a:latin typeface="+mj-lt"/>
              </a:rPr>
              <a:t>ODHH Representative</a:t>
            </a:r>
          </a:p>
        </p:txBody>
      </p:sp>
    </p:spTree>
    <p:extLst>
      <p:ext uri="{BB962C8B-B14F-4D97-AF65-F5344CB8AC3E}">
        <p14:creationId xmlns:p14="http://schemas.microsoft.com/office/powerpoint/2010/main" val="3941584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925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788780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Regulatory Matters: Real-Time Text</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4" name="Rectangle 13">
            <a:extLst>
              <a:ext uri="{FF2B5EF4-FFF2-40B4-BE49-F238E27FC236}">
                <a16:creationId xmlns:a16="http://schemas.microsoft.com/office/drawing/2014/main" id="{4E3506B3-4D4A-E643-965D-BCC231ACE300}"/>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3" name="Rectangle 2">
            <a:extLst>
              <a:ext uri="{FF2B5EF4-FFF2-40B4-BE49-F238E27FC236}">
                <a16:creationId xmlns:a16="http://schemas.microsoft.com/office/drawing/2014/main" id="{830FEE36-962D-8C43-B670-4BDAEFA69387}"/>
              </a:ext>
            </a:extLst>
          </p:cNvPr>
          <p:cNvSpPr/>
          <p:nvPr/>
        </p:nvSpPr>
        <p:spPr>
          <a:xfrm>
            <a:off x="1054689" y="2165663"/>
            <a:ext cx="8947955" cy="3785652"/>
          </a:xfrm>
          <a:prstGeom prst="rect">
            <a:avLst/>
          </a:prstGeom>
        </p:spPr>
        <p:txBody>
          <a:bodyPr wrap="square">
            <a:spAutoFit/>
          </a:bodyPr>
          <a:lstStyle/>
          <a:p>
            <a:pPr>
              <a:spcBef>
                <a:spcPts val="1200"/>
              </a:spcBef>
            </a:pPr>
            <a:r>
              <a:rPr lang="en-US" sz="2000" dirty="0">
                <a:solidFill>
                  <a:srgbClr val="000000"/>
                </a:solidFill>
                <a:latin typeface="+mj-lt"/>
                <a:ea typeface="Times New Roman" panose="02020603050405020304" pitchFamily="18" charset="0"/>
                <a:cs typeface="Times New Roman" panose="02020603050405020304" pitchFamily="18" charset="0"/>
              </a:rPr>
              <a:t>Despite federal regulations requiring carriers provide RTT calls access to the 7-1-1 dialing code (Title 47 Section 64.603) and requiring carriers to support the capability to “initiate and receive RTT calls to and from the same telephone numbers for which voice calls can be initiated and received,”  (47 CFR Sec. 67.2) these carriers are currently unable to support end to end RTT calls dialed to 7-1-1. </a:t>
            </a:r>
          </a:p>
          <a:p>
            <a:pPr>
              <a:spcBef>
                <a:spcPts val="1200"/>
              </a:spcBef>
            </a:pPr>
            <a:r>
              <a:rPr lang="en-US" sz="2000" dirty="0">
                <a:solidFill>
                  <a:srgbClr val="000000"/>
                </a:solidFill>
                <a:latin typeface="+mj-lt"/>
                <a:ea typeface="Times New Roman" panose="02020603050405020304" pitchFamily="18" charset="0"/>
                <a:cs typeface="Times New Roman" panose="02020603050405020304" pitchFamily="18" charset="0"/>
              </a:rPr>
              <a:t>Today, any RTT call dialed to 7-1-1 will be downgraded to a TTY call (as RTT is backwards compatible with TTY) with none of the benefits offered by a native RTT call, such as simultaneous two way typing and simultaneous text and audio.</a:t>
            </a:r>
            <a:endParaRPr lang="en-US" sz="2400" dirty="0">
              <a:latin typeface="+mj-lt"/>
              <a:ea typeface="Calibri" panose="020F0502020204030204" pitchFamily="34" charset="0"/>
              <a:cs typeface="Times New Roman" panose="02020603050405020304" pitchFamily="18" charset="0"/>
            </a:endParaRPr>
          </a:p>
          <a:p>
            <a:pPr>
              <a:spcBef>
                <a:spcPts val="1200"/>
              </a:spcBef>
            </a:pPr>
            <a:r>
              <a:rPr lang="en-US" sz="2000" dirty="0">
                <a:solidFill>
                  <a:srgbClr val="000000"/>
                </a:solidFill>
                <a:latin typeface="+mj-lt"/>
                <a:ea typeface="Times New Roman" panose="02020603050405020304" pitchFamily="18" charset="0"/>
                <a:cs typeface="Times New Roman" panose="02020603050405020304" pitchFamily="18" charset="0"/>
              </a:rPr>
              <a:t>TAM has shared this information with the Federal Communications Commission and has reached out to the CTIA—the wireless association that works closely with the carriers to encourage steps towards compliance. </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8911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630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Manager Report</a:t>
            </a:r>
          </a:p>
          <a:p>
            <a:pPr algn="ctr"/>
            <a:r>
              <a:rPr lang="en-US" sz="4800" dirty="0">
                <a:latin typeface="Arial" panose="020B0604020202020204" pitchFamily="34" charset="0"/>
                <a:cs typeface="Arial" panose="020B0604020202020204" pitchFamily="34" charset="0"/>
              </a:rPr>
              <a:t>Travis Dougherty</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Maryland Relay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travis.dougherty@maryland.gov | 202-753-9119 (VP)</a:t>
            </a:r>
          </a:p>
        </p:txBody>
      </p:sp>
      <p:pic>
        <p:nvPicPr>
          <p:cNvPr id="7" name="Picture 6" descr="A picture containing text, device, gauge&#10;&#10;Description automatically generated">
            <a:extLst>
              <a:ext uri="{FF2B5EF4-FFF2-40B4-BE49-F238E27FC236}">
                <a16:creationId xmlns:a16="http://schemas.microsoft.com/office/drawing/2014/main" id="{158882AF-8E79-034C-82EF-7683A93D92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6596" y="820670"/>
            <a:ext cx="3478807" cy="1526897"/>
          </a:xfrm>
          <a:prstGeom prst="rect">
            <a:avLst/>
          </a:prstGeom>
        </p:spPr>
      </p:pic>
    </p:spTree>
    <p:extLst>
      <p:ext uri="{BB962C8B-B14F-4D97-AF65-F5344CB8AC3E}">
        <p14:creationId xmlns:p14="http://schemas.microsoft.com/office/powerpoint/2010/main" val="1773629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180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595856"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RTT Revolution</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4" name="Rectangle 13">
            <a:extLst>
              <a:ext uri="{FF2B5EF4-FFF2-40B4-BE49-F238E27FC236}">
                <a16:creationId xmlns:a16="http://schemas.microsoft.com/office/drawing/2014/main" id="{F391CD04-94EB-E442-AB1B-748D7E60117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pic>
        <p:nvPicPr>
          <p:cNvPr id="7" name="Picture 6" descr="Logo, company name&#10;&#10;Description automatically generated">
            <a:extLst>
              <a:ext uri="{FF2B5EF4-FFF2-40B4-BE49-F238E27FC236}">
                <a16:creationId xmlns:a16="http://schemas.microsoft.com/office/drawing/2014/main" id="{B7FC3DE6-0F9D-3C40-8561-D0887916FF97}"/>
              </a:ext>
            </a:extLst>
          </p:cNvPr>
          <p:cNvPicPr>
            <a:picLocks noChangeAspect="1"/>
          </p:cNvPicPr>
          <p:nvPr/>
        </p:nvPicPr>
        <p:blipFill>
          <a:blip r:embed="rId5"/>
          <a:stretch>
            <a:fillRect/>
          </a:stretch>
        </p:blipFill>
        <p:spPr>
          <a:xfrm>
            <a:off x="1648673" y="1540164"/>
            <a:ext cx="9054548" cy="5030304"/>
          </a:xfrm>
          <a:prstGeom prst="rect">
            <a:avLst/>
          </a:prstGeom>
        </p:spPr>
      </p:pic>
    </p:spTree>
    <p:extLst>
      <p:ext uri="{BB962C8B-B14F-4D97-AF65-F5344CB8AC3E}">
        <p14:creationId xmlns:p14="http://schemas.microsoft.com/office/powerpoint/2010/main" val="390651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E5DEE280275E41A7589FFEE718065D" ma:contentTypeVersion="5" ma:contentTypeDescription="Create a new document." ma:contentTypeScope="" ma:versionID="927b621c7ac90f262833e1115519f4e9">
  <xsd:schema xmlns:xsd="http://www.w3.org/2001/XMLSchema" xmlns:xs="http://www.w3.org/2001/XMLSchema" xmlns:p="http://schemas.microsoft.com/office/2006/metadata/properties" xmlns:ns1="http://schemas.microsoft.com/sharepoint/v3" targetNamespace="http://schemas.microsoft.com/office/2006/metadata/properties" ma:root="true" ma:fieldsID="789afcfbbc3e7d90a66af169ba72170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03D7EB1-2024-4278-8750-F33887641EE5}"/>
</file>

<file path=customXml/itemProps2.xml><?xml version="1.0" encoding="utf-8"?>
<ds:datastoreItem xmlns:ds="http://schemas.openxmlformats.org/officeDocument/2006/customXml" ds:itemID="{54CE0DD7-AE24-46DA-838F-4E1FA3D1367F}"/>
</file>

<file path=customXml/itemProps3.xml><?xml version="1.0" encoding="utf-8"?>
<ds:datastoreItem xmlns:ds="http://schemas.openxmlformats.org/officeDocument/2006/customXml" ds:itemID="{75FD5A58-220D-4B26-8555-6FADCE4B51DC}"/>
</file>

<file path=docProps/app.xml><?xml version="1.0" encoding="utf-8"?>
<Properties xmlns="http://schemas.openxmlformats.org/officeDocument/2006/extended-properties" xmlns:vt="http://schemas.openxmlformats.org/officeDocument/2006/docPropsVTypes">
  <TotalTime>558</TotalTime>
  <Words>1827</Words>
  <Application>Microsoft Macintosh PowerPoint</Application>
  <PresentationFormat>Widescreen</PresentationFormat>
  <Paragraphs>380</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Levush</dc:creator>
  <cp:lastModifiedBy>Jordan Levush</cp:lastModifiedBy>
  <cp:revision>89</cp:revision>
  <dcterms:created xsi:type="dcterms:W3CDTF">2021-01-05T20:52:56Z</dcterms:created>
  <dcterms:modified xsi:type="dcterms:W3CDTF">2021-04-14T12:49:45Z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0x0101008DE5DEE280275E41A7589FFEE718065D</vt:lpwstr>
  </property>
</Properties>
</file>